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2"/>
  </p:notesMasterIdLst>
  <p:handoutMasterIdLst>
    <p:handoutMasterId r:id="rId273"/>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914" r:id="rId165"/>
    <p:sldId id="695" r:id="rId166"/>
    <p:sldId id="696" r:id="rId167"/>
    <p:sldId id="713" r:id="rId168"/>
    <p:sldId id="697" r:id="rId169"/>
    <p:sldId id="698" r:id="rId170"/>
    <p:sldId id="714" r:id="rId171"/>
    <p:sldId id="715" r:id="rId172"/>
    <p:sldId id="716" r:id="rId173"/>
    <p:sldId id="707" r:id="rId174"/>
    <p:sldId id="708" r:id="rId175"/>
    <p:sldId id="709" r:id="rId176"/>
    <p:sldId id="710" r:id="rId177"/>
    <p:sldId id="711" r:id="rId178"/>
    <p:sldId id="712" r:id="rId179"/>
    <p:sldId id="704" r:id="rId180"/>
    <p:sldId id="699" r:id="rId181"/>
    <p:sldId id="701" r:id="rId182"/>
    <p:sldId id="702" r:id="rId183"/>
    <p:sldId id="700" r:id="rId184"/>
    <p:sldId id="703" r:id="rId185"/>
    <p:sldId id="706" r:id="rId186"/>
    <p:sldId id="717" r:id="rId187"/>
    <p:sldId id="718" r:id="rId188"/>
    <p:sldId id="719" r:id="rId189"/>
    <p:sldId id="653" r:id="rId190"/>
    <p:sldId id="641" r:id="rId191"/>
    <p:sldId id="642" r:id="rId192"/>
    <p:sldId id="643" r:id="rId193"/>
    <p:sldId id="720" r:id="rId194"/>
    <p:sldId id="721" r:id="rId195"/>
    <p:sldId id="722" r:id="rId196"/>
    <p:sldId id="830" r:id="rId197"/>
    <p:sldId id="644" r:id="rId198"/>
    <p:sldId id="723" r:id="rId199"/>
    <p:sldId id="645" r:id="rId200"/>
    <p:sldId id="646" r:id="rId201"/>
    <p:sldId id="922" r:id="rId202"/>
    <p:sldId id="647" r:id="rId203"/>
    <p:sldId id="648" r:id="rId204"/>
    <p:sldId id="725" r:id="rId205"/>
    <p:sldId id="726" r:id="rId206"/>
    <p:sldId id="727" r:id="rId207"/>
    <p:sldId id="732" r:id="rId208"/>
    <p:sldId id="736" r:id="rId209"/>
    <p:sldId id="733" r:id="rId210"/>
    <p:sldId id="734" r:id="rId211"/>
    <p:sldId id="735" r:id="rId212"/>
    <p:sldId id="829" r:id="rId213"/>
    <p:sldId id="728" r:id="rId214"/>
    <p:sldId id="729" r:id="rId215"/>
    <p:sldId id="730" r:id="rId216"/>
    <p:sldId id="731" r:id="rId217"/>
    <p:sldId id="737" r:id="rId218"/>
    <p:sldId id="738" r:id="rId219"/>
    <p:sldId id="739" r:id="rId220"/>
    <p:sldId id="755" r:id="rId221"/>
    <p:sldId id="756" r:id="rId222"/>
    <p:sldId id="742" r:id="rId223"/>
    <p:sldId id="655" r:id="rId224"/>
    <p:sldId id="833" r:id="rId225"/>
    <p:sldId id="834" r:id="rId226"/>
    <p:sldId id="905" r:id="rId227"/>
    <p:sldId id="906" r:id="rId228"/>
    <p:sldId id="907" r:id="rId229"/>
    <p:sldId id="908" r:id="rId230"/>
    <p:sldId id="909" r:id="rId231"/>
    <p:sldId id="918" r:id="rId232"/>
    <p:sldId id="911" r:id="rId233"/>
    <p:sldId id="740" r:id="rId234"/>
    <p:sldId id="741" r:id="rId235"/>
    <p:sldId id="743" r:id="rId236"/>
    <p:sldId id="744" r:id="rId237"/>
    <p:sldId id="745" r:id="rId238"/>
    <p:sldId id="746" r:id="rId239"/>
    <p:sldId id="747" r:id="rId240"/>
    <p:sldId id="748" r:id="rId241"/>
    <p:sldId id="749" r:id="rId242"/>
    <p:sldId id="750" r:id="rId243"/>
    <p:sldId id="751" r:id="rId244"/>
    <p:sldId id="752" r:id="rId245"/>
    <p:sldId id="763" r:id="rId246"/>
    <p:sldId id="910" r:id="rId247"/>
    <p:sldId id="912" r:id="rId248"/>
    <p:sldId id="913" r:id="rId249"/>
    <p:sldId id="915" r:id="rId250"/>
    <p:sldId id="916" r:id="rId251"/>
    <p:sldId id="917" r:id="rId252"/>
    <p:sldId id="923" r:id="rId253"/>
    <p:sldId id="919" r:id="rId254"/>
    <p:sldId id="921" r:id="rId255"/>
    <p:sldId id="753" r:id="rId256"/>
    <p:sldId id="754" r:id="rId257"/>
    <p:sldId id="823" r:id="rId258"/>
    <p:sldId id="758" r:id="rId259"/>
    <p:sldId id="759" r:id="rId260"/>
    <p:sldId id="760" r:id="rId261"/>
    <p:sldId id="762" r:id="rId262"/>
    <p:sldId id="761" r:id="rId263"/>
    <p:sldId id="764" r:id="rId264"/>
    <p:sldId id="766" r:id="rId265"/>
    <p:sldId id="920" r:id="rId266"/>
    <p:sldId id="767" r:id="rId267"/>
    <p:sldId id="768" r:id="rId268"/>
    <p:sldId id="773" r:id="rId269"/>
    <p:sldId id="772" r:id="rId270"/>
    <p:sldId id="770" r:id="rId271"/>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0" d="100"/>
          <a:sy n="120" d="100"/>
        </p:scale>
        <p:origin x="210" y="8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2021/9/22</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2021/9/22</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2021/9/22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2021/9/22</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2021/9/22</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2021/9/22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2021/9/22</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2021/9/22</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37.WMF"/><Relationship Id="rId2" Type="http://schemas.openxmlformats.org/officeDocument/2006/relationships/image" Target="../media/image34.w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3.wmf"/><Relationship Id="rId4" Type="http://schemas.openxmlformats.org/officeDocument/2006/relationships/image" Target="../media/image35.emf"/></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1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138.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14.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37.WMF"/></Relationships>
</file>

<file path=ppt/slides/_rels/slide16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36.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71.WMF"/><Relationship Id="rId4" Type="http://schemas.openxmlformats.org/officeDocument/2006/relationships/image" Target="../media/image137.WMF"/></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6.emf"/><Relationship Id="rId7" Type="http://schemas.openxmlformats.org/officeDocument/2006/relationships/image" Target="../media/image37.WMF"/><Relationship Id="rId2"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94.W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3.wmf"/><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0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684963"/>
            <a:ext cx="11972321" cy="2157684"/>
          </a:xfrm>
          <a:solidFill>
            <a:schemeClr val="accent6">
              <a:lumMod val="20000"/>
              <a:lumOff val="80000"/>
            </a:schemeClr>
          </a:solidFill>
        </p:spPr>
        <p:txBody>
          <a:bodyPr anchor="ctr">
            <a:normAutofit/>
          </a:body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Doc002.</a:t>
            </a:r>
            <a:br>
              <a:rPr lang="en-US" altLang="ja-JP" sz="3600" b="1" dirty="0" smtClean="0">
                <a:latin typeface="+mn-ea"/>
              </a:rPr>
            </a:br>
            <a:r>
              <a:rPr lang="ja-JP" altLang="en-US" sz="3600" b="1" dirty="0" smtClean="0">
                <a:latin typeface="+mn-ea"/>
              </a:rPr>
              <a:t>プライベート版 </a:t>
            </a:r>
            <a:r>
              <a:rPr lang="ja-JP" altLang="en-US" sz="3600" b="1" dirty="0">
                <a:latin typeface="+mn-ea"/>
              </a:rPr>
              <a:t>構築マニュアル </a:t>
            </a:r>
            <a:r>
              <a:rPr lang="en-US" altLang="ja-JP" sz="3600" b="1" u="sng" dirty="0">
                <a:solidFill>
                  <a:schemeClr val="accent6">
                    <a:lumMod val="75000"/>
                  </a:schemeClr>
                </a:solidFill>
                <a:latin typeface="+mn-ea"/>
              </a:rPr>
              <a:t>(</a:t>
            </a:r>
            <a:r>
              <a:rPr lang="ja-JP" altLang="en-US" sz="3600" b="1" u="sng" dirty="0">
                <a:solidFill>
                  <a:schemeClr val="accent6">
                    <a:lumMod val="75000"/>
                  </a:schemeClr>
                </a:solidFill>
                <a:latin typeface="+mn-ea"/>
              </a:rPr>
              <a:t>ハイパースケール版</a:t>
            </a:r>
            <a:r>
              <a:rPr lang="en-US" altLang="ja-JP" sz="3600" b="1" u="sng" dirty="0">
                <a:solidFill>
                  <a:schemeClr val="accent6">
                    <a:lumMod val="75000"/>
                  </a:schemeClr>
                </a:solidFill>
                <a:latin typeface="+mn-ea"/>
              </a:rPr>
              <a:t>)</a:t>
            </a:r>
            <a:endParaRPr kumimoji="1" lang="ja-JP" altLang="en-US" sz="3600" u="sng" dirty="0">
              <a:solidFill>
                <a:schemeClr val="accent6">
                  <a:lumMod val="75000"/>
                </a:schemeClr>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beta8preview3</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smtClean="0"/>
              <a:t>2021/09/22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5" name="テキスト ボックス 14"/>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beta8preview3</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6-7.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177</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178</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smtClean="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beta8preview3</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2"/>
              </a:rPr>
              <a:t>https://github.com/IPA-CyberLab/IPA-DN-Ultra/</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smtClean="0">
                <a:solidFill>
                  <a:schemeClr val="accent2">
                    <a:lumMod val="75000"/>
                  </a:schemeClr>
                </a:solidFill>
              </a:rPr>
              <a:t>本ドキュメントの特定の </a:t>
            </a:r>
            <a:r>
              <a:rPr lang="en-US" altLang="ja-JP" sz="1800" b="1" dirty="0" smtClean="0">
                <a:solidFill>
                  <a:schemeClr val="accent2">
                    <a:lumMod val="75000"/>
                  </a:schemeClr>
                </a:solidFill>
              </a:rPr>
              <a:t>2 </a:t>
            </a:r>
            <a:r>
              <a:rPr lang="ja-JP" altLang="en-US" sz="1800" b="1" dirty="0" err="1" smtClean="0">
                <a:solidFill>
                  <a:schemeClr val="accent2">
                    <a:lumMod val="75000"/>
                  </a:schemeClr>
                </a:solidFill>
              </a:rPr>
              <a:t>つの</a:t>
            </a:r>
            <a:r>
              <a:rPr lang="ja-JP" altLang="en-US" sz="1800" b="1" dirty="0" smtClean="0">
                <a:solidFill>
                  <a:schemeClr val="accent2">
                    <a:lumMod val="75000"/>
                  </a:schemeClr>
                </a:solidFill>
              </a:rPr>
              <a:t>バージョン間の変更履歴 </a:t>
            </a:r>
            <a:r>
              <a:rPr lang="en-US" altLang="ja-JP" sz="1800" b="1" dirty="0" smtClean="0">
                <a:solidFill>
                  <a:schemeClr val="accent2">
                    <a:lumMod val="75000"/>
                  </a:schemeClr>
                </a:solidFill>
              </a:rPr>
              <a:t>(</a:t>
            </a:r>
            <a:r>
              <a:rPr lang="ja-JP" altLang="en-US" sz="1800" b="1" dirty="0" smtClean="0">
                <a:solidFill>
                  <a:schemeClr val="accent2">
                    <a:lumMod val="75000"/>
                  </a:schemeClr>
                </a:solidFill>
              </a:rPr>
              <a:t>例</a:t>
            </a:r>
            <a:r>
              <a:rPr lang="en-US" altLang="ja-JP" sz="1800" b="1" dirty="0" smtClean="0">
                <a:solidFill>
                  <a:schemeClr val="accent2">
                    <a:lumMod val="75000"/>
                  </a:schemeClr>
                </a:solidFill>
              </a:rPr>
              <a:t>: 1 </a:t>
            </a:r>
            <a:r>
              <a:rPr lang="ja-JP" altLang="en-US" sz="1800" b="1" dirty="0" smtClean="0">
                <a:solidFill>
                  <a:schemeClr val="accent2">
                    <a:lumMod val="75000"/>
                  </a:schemeClr>
                </a:solidFill>
              </a:rPr>
              <a:t>つ前のバージョンから本バージョンまでの追加・変更内容</a:t>
            </a:r>
            <a:r>
              <a:rPr lang="en-US" altLang="ja-JP" sz="1800" b="1" dirty="0" smtClean="0">
                <a:solidFill>
                  <a:schemeClr val="accent2">
                    <a:lumMod val="75000"/>
                  </a:schemeClr>
                </a:solidFill>
              </a:rPr>
              <a:t>) </a:t>
            </a:r>
            <a:r>
              <a:rPr lang="ja-JP" altLang="en-US" sz="1800" b="1" dirty="0" smtClean="0">
                <a:solidFill>
                  <a:schemeClr val="accent2">
                    <a:lumMod val="75000"/>
                  </a:schemeClr>
                </a:solidFill>
              </a:rPr>
              <a:t>を表示することができます。</a:t>
            </a:r>
            <a:r>
              <a:rPr lang="ja-JP" altLang="en-US" sz="1800" dirty="0" smtClean="0">
                <a:solidFill>
                  <a:schemeClr val="accent2">
                    <a:lumMod val="75000"/>
                  </a:schemeClr>
                </a:solidFill>
              </a:rPr>
              <a:t>比較したい </a:t>
            </a:r>
            <a:r>
              <a:rPr lang="en-US" altLang="ja-JP" sz="1800" dirty="0" smtClean="0">
                <a:solidFill>
                  <a:schemeClr val="accent2">
                    <a:lumMod val="75000"/>
                  </a:schemeClr>
                </a:solidFill>
              </a:rPr>
              <a:t>2 </a:t>
            </a:r>
            <a:r>
              <a:rPr lang="ja-JP" altLang="en-US" sz="1800" dirty="0" err="1" smtClean="0">
                <a:solidFill>
                  <a:schemeClr val="accent2">
                    <a:lumMod val="75000"/>
                  </a:schemeClr>
                </a:solidFill>
              </a:rPr>
              <a:t>つの</a:t>
            </a:r>
            <a:r>
              <a:rPr lang="ja-JP" altLang="en-US" sz="1800" dirty="0" smtClean="0">
                <a:solidFill>
                  <a:schemeClr val="accent2">
                    <a:lumMod val="75000"/>
                  </a:schemeClr>
                </a:solidFill>
              </a:rPr>
              <a:t>バージョンの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 </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ファイル</a:t>
            </a:r>
            <a:r>
              <a:rPr lang="en-US" altLang="ja-JP" sz="1800" dirty="0" smtClean="0">
                <a:solidFill>
                  <a:schemeClr val="accent2">
                    <a:lumMod val="75000"/>
                  </a:schemeClr>
                </a:solidFill>
              </a:rPr>
              <a:t>) </a:t>
            </a:r>
            <a:r>
              <a:rPr lang="ja-JP" altLang="en-US" sz="1800" dirty="0" smtClean="0">
                <a:solidFill>
                  <a:schemeClr val="accent2">
                    <a:lumMod val="75000"/>
                  </a:schemeClr>
                </a:solidFill>
              </a:rPr>
              <a:t>をローカル端末にダウンロードし、新しい側の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ファイルを開いてから「校閲」→「比較」で古い側の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ファイルを指定してください。すると、</a:t>
            </a:r>
            <a:r>
              <a:rPr lang="en-US" altLang="ja-JP" sz="1800" dirty="0" smtClean="0">
                <a:solidFill>
                  <a:schemeClr val="accent2">
                    <a:lumMod val="75000"/>
                  </a:schemeClr>
                </a:solidFill>
              </a:rPr>
              <a:t>2 </a:t>
            </a:r>
            <a:r>
              <a:rPr lang="ja-JP" altLang="en-US" sz="1800" dirty="0" smtClean="0">
                <a:solidFill>
                  <a:schemeClr val="accent2">
                    <a:lumMod val="75000"/>
                  </a:schemeClr>
                </a:solidFill>
              </a:rPr>
              <a:t>つの </a:t>
            </a:r>
            <a:r>
              <a:rPr lang="en-US" altLang="ja-JP" sz="1800" dirty="0" smtClean="0">
                <a:solidFill>
                  <a:schemeClr val="accent2">
                    <a:lumMod val="75000"/>
                  </a:schemeClr>
                </a:solidFill>
              </a:rPr>
              <a:t>PPTX </a:t>
            </a:r>
            <a:r>
              <a:rPr lang="ja-JP" altLang="en-US" sz="1800" dirty="0" smtClean="0">
                <a:solidFill>
                  <a:schemeClr val="accent2">
                    <a:lumMod val="75000"/>
                  </a:schemeClr>
                </a:solidFill>
              </a:rPr>
              <a:t>ファイルの間の差分の部分にマークが付いて変更点が表示されます。</a:t>
            </a:r>
            <a:r>
              <a:rPr lang="en-US" altLang="ja-JP" sz="1800" dirty="0" smtClean="0">
                <a:solidFill>
                  <a:schemeClr val="accent2">
                    <a:lumMod val="75000"/>
                  </a:schemeClr>
                </a:solidFill>
              </a:rPr>
              <a:t>(</a:t>
            </a:r>
            <a:r>
              <a:rPr lang="ja-JP" altLang="en-US" sz="1800" dirty="0" smtClean="0">
                <a:solidFill>
                  <a:schemeClr val="accent2">
                    <a:lumMod val="75000"/>
                  </a:schemeClr>
                </a:solidFill>
              </a:rPr>
              <a:t>追加 </a:t>
            </a:r>
            <a:r>
              <a:rPr lang="en-US" altLang="ja-JP" sz="1800" dirty="0" smtClean="0">
                <a:solidFill>
                  <a:schemeClr val="accent2">
                    <a:lumMod val="75000"/>
                  </a:schemeClr>
                </a:solidFill>
              </a:rPr>
              <a:t>/ </a:t>
            </a:r>
            <a:r>
              <a:rPr lang="ja-JP" altLang="en-US" sz="1800" dirty="0" smtClean="0">
                <a:solidFill>
                  <a:schemeClr val="accent2">
                    <a:lumMod val="75000"/>
                  </a:schemeClr>
                </a:solidFill>
              </a:rPr>
              <a:t>削除操作が逆に表示される場合があります。これは、</a:t>
            </a:r>
            <a:r>
              <a:rPr lang="en-US" altLang="ja-JP" sz="1800" dirty="0" smtClean="0">
                <a:solidFill>
                  <a:schemeClr val="accent2">
                    <a:lumMod val="75000"/>
                  </a:schemeClr>
                </a:solidFill>
              </a:rPr>
              <a:t>PowerPoint </a:t>
            </a:r>
            <a:r>
              <a:rPr lang="ja-JP" altLang="en-US" sz="1800" dirty="0" smtClean="0">
                <a:solidFill>
                  <a:schemeClr val="accent2">
                    <a:lumMod val="75000"/>
                  </a:schemeClr>
                </a:solidFill>
              </a:rPr>
              <a:t>の仕様です。</a:t>
            </a:r>
            <a:r>
              <a:rPr lang="en-US" altLang="ja-JP" sz="1800" dirty="0" smtClean="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smtClean="0"/>
              <a:t>ThinGate.ini </a:t>
            </a:r>
            <a:r>
              <a:rPr kumimoji="1" lang="ja-JP" altLang="en-US" dirty="0" smtClean="0"/>
              <a:t>設定ファイルの「</a:t>
            </a:r>
            <a:r>
              <a:rPr kumimoji="1" lang="en-US" altLang="ja-JP" dirty="0" err="1" smtClean="0"/>
              <a:t>SaveLog</a:t>
            </a:r>
            <a:r>
              <a:rPr kumimoji="1" lang="ja-JP" altLang="en-US" dirty="0" smtClean="0"/>
              <a:t>」 </a:t>
            </a:r>
            <a:r>
              <a:rPr kumimoji="1" lang="en-US" altLang="ja-JP" dirty="0" smtClean="0"/>
              <a:t>(</a:t>
            </a:r>
            <a:r>
              <a:rPr kumimoji="1" lang="ja-JP" altLang="en-US" dirty="0" smtClean="0"/>
              <a:t>デフォルト値</a:t>
            </a:r>
            <a:r>
              <a:rPr kumimoji="1" lang="en-US" altLang="ja-JP" dirty="0" smtClean="0"/>
              <a:t>: 0) </a:t>
            </a:r>
            <a:r>
              <a:rPr kumimoji="1" lang="ja-JP" altLang="en-US" dirty="0" smtClean="0"/>
              <a:t>を 「</a:t>
            </a:r>
            <a:r>
              <a:rPr kumimoji="1" lang="en-US" altLang="ja-JP" dirty="0" smtClean="0"/>
              <a:t>1</a:t>
            </a:r>
            <a:r>
              <a:rPr kumimoji="1" lang="ja-JP" altLang="en-US" dirty="0" smtClean="0"/>
              <a:t>」に設定することにより、</a:t>
            </a:r>
            <a:r>
              <a:rPr kumimoji="1" lang="en-US" altLang="ja-JP" dirty="0" err="1" smtClean="0"/>
              <a:t>thingate</a:t>
            </a:r>
            <a:r>
              <a:rPr kumimoji="1" lang="en-US" altLang="ja-JP" dirty="0" smtClean="0"/>
              <a:t> </a:t>
            </a:r>
            <a:r>
              <a:rPr kumimoji="1" lang="ja-JP" altLang="en-US" dirty="0" smtClean="0"/>
              <a:t>プログラムファイルと同一のディレクトリ上に「</a:t>
            </a:r>
            <a:r>
              <a:rPr kumimoji="1" lang="en-US" altLang="ja-JP" dirty="0" err="1" smtClean="0"/>
              <a:t>gate_log</a:t>
            </a:r>
            <a:r>
              <a:rPr kumimoji="1" lang="ja-JP" altLang="en-US" dirty="0" smtClean="0"/>
              <a:t>」というディレクトリが作成され、同ディレクトリに中継ゲートウェイの詳細な動作状況を記録するためのデバッグログが自動保存されるようになる。</a:t>
            </a:r>
            <a:endParaRPr kumimoji="1" lang="en-US" altLang="ja-JP" dirty="0" smtClean="0"/>
          </a:p>
          <a:p>
            <a:pPr>
              <a:lnSpc>
                <a:spcPct val="120000"/>
              </a:lnSpc>
            </a:pPr>
            <a:r>
              <a:rPr lang="ja-JP" altLang="en-US" dirty="0" smtClean="0"/>
              <a:t>デバッグログを保存</a:t>
            </a:r>
            <a:r>
              <a:rPr lang="ja-JP" altLang="en-US" dirty="0"/>
              <a:t>する場合、ディスク容量が逼迫するリスクがあるので、注意すること。構築者の責任で、古いログを自動削除すること</a:t>
            </a:r>
            <a:r>
              <a:rPr lang="ja-JP" altLang="en-US" dirty="0" smtClean="0"/>
              <a:t>。</a:t>
            </a:r>
            <a:endParaRPr lang="en-US" altLang="ja-JP" dirty="0" smtClean="0"/>
          </a:p>
          <a:p>
            <a:pPr>
              <a:lnSpc>
                <a:spcPct val="120000"/>
              </a:lnSpc>
            </a:pPr>
            <a:r>
              <a:rPr lang="ja-JP" altLang="en-US" dirty="0" smtClean="0"/>
              <a:t>多数のユーザーが頻繁に接続 </a:t>
            </a:r>
            <a:r>
              <a:rPr lang="en-US" altLang="ja-JP" dirty="0" smtClean="0"/>
              <a:t>/ </a:t>
            </a:r>
            <a:r>
              <a:rPr lang="ja-JP" altLang="en-US" dirty="0" smtClean="0"/>
              <a:t>切断を繰り返すような中継ゲートウェイの場合、</a:t>
            </a:r>
            <a:r>
              <a:rPr lang="en-US" altLang="ja-JP" dirty="0" err="1" smtClean="0"/>
              <a:t>SaveLog</a:t>
            </a:r>
            <a:r>
              <a:rPr lang="en-US" altLang="ja-JP" dirty="0" smtClean="0"/>
              <a:t> </a:t>
            </a:r>
            <a:r>
              <a:rPr lang="ja-JP" altLang="en-US" dirty="0" smtClean="0"/>
              <a:t>を </a:t>
            </a:r>
            <a:r>
              <a:rPr lang="en-US" altLang="ja-JP" dirty="0" smtClean="0"/>
              <a:t>1 </a:t>
            </a:r>
            <a:r>
              <a:rPr lang="ja-JP" altLang="en-US" dirty="0" smtClean="0"/>
              <a:t>に設定すると、大量のログファイルが生成され、動作パフォーマンスに影響が発生する場合がある。</a:t>
            </a:r>
            <a:r>
              <a:rPr lang="en-US" altLang="ja-JP" dirty="0" err="1" smtClean="0"/>
              <a:t>SaveLog</a:t>
            </a:r>
            <a:r>
              <a:rPr lang="en-US" altLang="ja-JP" dirty="0" smtClean="0"/>
              <a:t> </a:t>
            </a:r>
            <a:r>
              <a:rPr lang="ja-JP" altLang="en-US" dirty="0" smtClean="0"/>
              <a:t>は、何らかのトラブルシューティングが必要な場合にのみ </a:t>
            </a:r>
            <a:r>
              <a:rPr lang="en-US" altLang="ja-JP" dirty="0" smtClean="0"/>
              <a:t>1 </a:t>
            </a:r>
            <a:r>
              <a:rPr lang="ja-JP" altLang="en-US" dirty="0" smtClean="0"/>
              <a:t>にし、それ以外の場合は </a:t>
            </a:r>
            <a:r>
              <a:rPr lang="en-US" altLang="ja-JP" dirty="0" smtClean="0"/>
              <a:t>0 </a:t>
            </a:r>
            <a:r>
              <a:rPr lang="ja-JP" altLang="en-US" dirty="0" smtClean="0"/>
              <a:t>で運用することを推奨する。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8-7B. </a:t>
            </a:r>
            <a:r>
              <a:rPr kumimoji="1" lang="ja-JP" altLang="en-US" dirty="0" smtClean="0"/>
              <a:t>中継ゲートウェイのデバッグログの出力</a:t>
            </a:r>
            <a:endParaRPr kumimoji="1" lang="ja-JP" altLang="en-US" dirty="0"/>
          </a:p>
        </p:txBody>
      </p:sp>
    </p:spTree>
    <p:extLst>
      <p:ext uri="{BB962C8B-B14F-4D97-AF65-F5344CB8AC3E}">
        <p14:creationId xmlns:p14="http://schemas.microsoft.com/office/powerpoint/2010/main" val="1432435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で発行される証明書による検証を行なうことが、セキュリティ上、強く推奨される。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a:t>/</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SHA-256 </a:t>
            </a:r>
            <a:r>
              <a:rPr kumimoji="1" lang="ja-JP" altLang="en-US" sz="1100" dirty="0" smtClean="0"/>
              <a:t>または </a:t>
            </a:r>
            <a:r>
              <a:rPr kumimoji="1" lang="en-US" altLang="ja-JP" sz="1100" smtClean="0"/>
              <a:t>SHA-512 </a:t>
            </a:r>
            <a:r>
              <a:rPr kumimoji="1" lang="ja-JP" altLang="en-US" sz="1100" smtClean="0"/>
              <a:t>形式</a:t>
            </a:r>
            <a:r>
              <a:rPr kumimoji="1" lang="ja-JP" altLang="en-US" sz="1100" dirty="0" smtClean="0"/>
              <a:t>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の値は、チェックされない。</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の証明書の有効期限は検証されない。</a:t>
            </a:r>
            <a:endParaRPr kumimoji="1" lang="en-US" altLang="ja-JP" sz="1100" dirty="0" smtClean="0"/>
          </a:p>
          <a:p>
            <a:pPr marL="285750" indent="-285750">
              <a:buFont typeface="Arial" panose="020B0604020202020204" pitchFamily="34" charset="0"/>
              <a:buChar char="•"/>
            </a:pPr>
            <a:r>
              <a:rPr lang="en-US" altLang="ja-JP" sz="1100" dirty="0" smtClean="0"/>
              <a:t>CRL, OCSP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p>
          <a:p>
            <a:r>
              <a:rPr lang="ja-JP" altLang="en-US" sz="1200" dirty="0" smtClean="0"/>
              <a:t>上記の鍵ファイルを更新した後、「</a:t>
            </a:r>
            <a:r>
              <a:rPr lang="en-US" altLang="ja-JP" sz="1200" dirty="0"/>
              <a:t>3-8 / 4-8 / 3B-5 / 4B-5</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smtClean="0"/>
              <a:t>本手順書のここまでのページでは、コントローラの </a:t>
            </a:r>
            <a:r>
              <a:rPr lang="en-US" altLang="ja-JP" sz="1800" dirty="0" smtClean="0"/>
              <a:t>IPv4 </a:t>
            </a:r>
            <a:r>
              <a:rPr lang="ja-JP" altLang="en-US" sz="1800" dirty="0" smtClean="0"/>
              <a:t>アドレスそのものを指定して設定ファイル等を記載してきた。</a:t>
            </a:r>
            <a:r>
              <a:rPr lang="en-US" altLang="ja-JP" sz="1800" dirty="0" smtClean="0"/>
              <a:t>IPv4 </a:t>
            </a:r>
            <a:r>
              <a:rPr lang="ja-JP" altLang="en-US" sz="1800" dirty="0" smtClean="0"/>
              <a:t>アドレスを記載するべき部分には、代わりに、</a:t>
            </a:r>
            <a:r>
              <a:rPr lang="en-US" altLang="ja-JP" sz="1800" dirty="0" smtClean="0"/>
              <a:t>DNS FQDN </a:t>
            </a:r>
            <a:r>
              <a:rPr lang="ja-JP" altLang="en-US" sz="1800" dirty="0" smtClean="0"/>
              <a:t>を記載することも可能である。</a:t>
            </a:r>
          </a:p>
          <a:p>
            <a:pPr lvl="1"/>
            <a:r>
              <a:rPr lang="ja-JP" altLang="en-US" sz="1400" dirty="0" smtClean="0"/>
              <a:t>メリット</a:t>
            </a:r>
            <a:r>
              <a:rPr lang="en-US" altLang="ja-JP" sz="1400" dirty="0" smtClean="0"/>
              <a:t>: </a:t>
            </a:r>
            <a:r>
              <a:rPr lang="ja-JP" altLang="en-US" sz="1200" dirty="0" smtClean="0"/>
              <a:t>将来のいずれかのコントローラの </a:t>
            </a:r>
            <a:r>
              <a:rPr lang="en-US" altLang="ja-JP" sz="1200" dirty="0" smtClean="0"/>
              <a:t>IPv4 </a:t>
            </a:r>
            <a:r>
              <a:rPr lang="ja-JP" altLang="en-US" sz="1200" dirty="0" smtClean="0"/>
              <a:t>アドレスの変更に対応できる。</a:t>
            </a:r>
            <a:endParaRPr lang="en-US" altLang="ja-JP" sz="1200" dirty="0" smtClean="0"/>
          </a:p>
          <a:p>
            <a:pPr lvl="1"/>
            <a:r>
              <a:rPr lang="ja-JP" altLang="en-US" sz="1400" dirty="0" smtClean="0"/>
              <a:t>デメリット</a:t>
            </a:r>
            <a:r>
              <a:rPr lang="en-US" altLang="ja-JP" sz="1400" dirty="0" smtClean="0"/>
              <a:t>: </a:t>
            </a:r>
            <a:r>
              <a:rPr lang="ja-JP" altLang="en-US" sz="1200" dirty="0" smtClean="0"/>
              <a:t>安定した </a:t>
            </a:r>
            <a:r>
              <a:rPr lang="en-US" altLang="ja-JP" sz="1200" dirty="0" smtClean="0"/>
              <a:t>DNS </a:t>
            </a:r>
            <a:r>
              <a:rPr lang="ja-JP" altLang="en-US" sz="1200" dirty="0" smtClean="0"/>
              <a:t>ゾーンの用意やホストの定義が必要となる。また、何らかの原因で </a:t>
            </a:r>
            <a:r>
              <a:rPr lang="en-US" altLang="ja-JP" sz="1200" dirty="0" smtClean="0"/>
              <a:t>DNS </a:t>
            </a:r>
            <a:r>
              <a:rPr lang="ja-JP" altLang="en-US" sz="1200" dirty="0" smtClean="0"/>
              <a:t>がダウンした場合に、通信が不能になる。</a:t>
            </a:r>
            <a:endParaRPr lang="en-US" altLang="ja-JP" sz="1200" dirty="0" smtClean="0"/>
          </a:p>
          <a:p>
            <a:r>
              <a:rPr lang="ja-JP" altLang="en-US" sz="1800" dirty="0" smtClean="0"/>
              <a:t>アプリケーション </a:t>
            </a:r>
            <a:r>
              <a:rPr lang="en-US" altLang="ja-JP" sz="1800" dirty="0" smtClean="0"/>
              <a:t>-&gt; </a:t>
            </a:r>
            <a:r>
              <a:rPr lang="ja-JP" altLang="en-US" sz="1800" dirty="0" smtClean="0"/>
              <a:t>各コントローラ の接続において、</a:t>
            </a:r>
            <a:r>
              <a:rPr lang="en-US" altLang="ja-JP" sz="1800" dirty="0" smtClean="0"/>
              <a:t>DNS FQDN </a:t>
            </a:r>
            <a:r>
              <a:rPr lang="ja-JP" altLang="en-US" sz="1800" dirty="0" smtClean="0"/>
              <a:t>を指定することができる。</a:t>
            </a:r>
            <a:endParaRPr lang="en-US" altLang="ja-JP" sz="1800" dirty="0" smtClean="0"/>
          </a:p>
          <a:p>
            <a:pPr lvl="1"/>
            <a:r>
              <a:rPr lang="ja-JP" altLang="en-US" sz="1400" dirty="0" smtClean="0"/>
              <a:t>アプリケーション側では、</a:t>
            </a:r>
            <a:r>
              <a:rPr kumimoji="1" lang="ja-JP" altLang="en-US" sz="1400" dirty="0" smtClean="0"/>
              <a:t>「</a:t>
            </a:r>
            <a:r>
              <a:rPr lang="en-US" altLang="ja-JP" sz="1400" dirty="0" smtClean="0"/>
              <a:t>6-4</a:t>
            </a:r>
            <a:r>
              <a:rPr lang="ja-JP" altLang="en-US" sz="1400" dirty="0" smtClean="0"/>
              <a:t>」および「</a:t>
            </a:r>
            <a:r>
              <a:rPr lang="en-US" altLang="ja-JP" sz="1400" dirty="0" smtClean="0"/>
              <a:t>7-8</a:t>
            </a:r>
            <a:r>
              <a:rPr lang="ja-JP" altLang="en-US" sz="1400" dirty="0" smtClean="0"/>
              <a:t>」で </a:t>
            </a:r>
            <a:r>
              <a:rPr lang="en-US" altLang="ja-JP" sz="1400" dirty="0" smtClean="0"/>
              <a:t>EntryPoint.dat </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
            </a:r>
            <a:br>
              <a:rPr lang="en-US" altLang="ja-JP" sz="1400" dirty="0" smtClean="0"/>
            </a:br>
            <a:r>
              <a:rPr lang="ja-JP" altLang="en-US" sz="1400" dirty="0" smtClean="0"/>
              <a:t>例</a:t>
            </a:r>
            <a:r>
              <a:rPr lang="en-US" altLang="ja-JP" sz="1400" dirty="0" smtClean="0"/>
              <a:t>: </a:t>
            </a:r>
            <a:r>
              <a:rPr lang="en-US" altLang="ja-JP" sz="1400" b="1" dirty="0" smtClean="0">
                <a:solidFill>
                  <a:schemeClr val="accent6">
                    <a:lumMod val="75000"/>
                  </a:schemeClr>
                </a:solidFill>
              </a:rPr>
              <a:t>https://</a:t>
            </a:r>
            <a:r>
              <a:rPr lang="en-US" altLang="ja-JP" sz="1400" b="1" dirty="0" smtClean="0">
                <a:solidFill>
                  <a:srgbClr val="FF0000"/>
                </a:solidFill>
              </a:rPr>
              <a:t>abc.example.org</a:t>
            </a:r>
            <a:r>
              <a:rPr lang="en-US" altLang="ja-JP" sz="1400" b="1" dirty="0" smtClean="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smtClean="0">
              <a:solidFill>
                <a:schemeClr val="accent6">
                  <a:lumMod val="75000"/>
                </a:schemeClr>
              </a:solidFill>
            </a:endParaRPr>
          </a:p>
          <a:p>
            <a:pPr lvl="2"/>
            <a:r>
              <a:rPr lang="ja-JP" altLang="en-US" sz="1200" dirty="0" smtClean="0"/>
              <a:t>長期的に利用される可能性があるサービスを構築するときは、</a:t>
            </a:r>
            <a:r>
              <a:rPr lang="en-US" altLang="ja-JP" sz="1200" dirty="0" smtClean="0"/>
              <a:t>IP </a:t>
            </a:r>
            <a:r>
              <a:rPr lang="ja-JP" altLang="en-US" sz="1200" dirty="0" smtClean="0"/>
              <a:t>アドレス直打ちではなく、</a:t>
            </a:r>
            <a:r>
              <a:rPr lang="en-US" altLang="ja-JP" sz="1200" dirty="0" smtClean="0"/>
              <a:t>DNS </a:t>
            </a:r>
            <a:r>
              <a:rPr lang="ja-JP" altLang="en-US" sz="1200" dirty="0" smtClean="0"/>
              <a:t>名による運用を推奨する。</a:t>
            </a:r>
            <a:endParaRPr lang="en-US" altLang="ja-JP" sz="1200" dirty="0" smtClean="0"/>
          </a:p>
          <a:p>
            <a:r>
              <a:rPr lang="ja-JP" altLang="en-US" sz="1800" dirty="0" smtClean="0"/>
              <a:t>中継ゲートウェイ </a:t>
            </a:r>
            <a:r>
              <a:rPr lang="en-US" altLang="ja-JP" sz="1800" dirty="0" smtClean="0"/>
              <a:t>-&gt; </a:t>
            </a:r>
            <a:r>
              <a:rPr lang="ja-JP" altLang="en-US" sz="1800" dirty="0" smtClean="0"/>
              <a:t>コントローラ の接続において、</a:t>
            </a:r>
            <a:r>
              <a:rPr lang="en-US" altLang="ja-JP" sz="1800" dirty="0" smtClean="0"/>
              <a:t>DNS </a:t>
            </a:r>
            <a:r>
              <a:rPr lang="en-US" altLang="ja-JP" sz="1800" dirty="0"/>
              <a:t>FQDN </a:t>
            </a:r>
            <a:r>
              <a:rPr lang="ja-JP" altLang="en-US" sz="1800" dirty="0"/>
              <a:t>を指定することができる</a:t>
            </a:r>
            <a:r>
              <a:rPr lang="ja-JP" altLang="en-US" sz="1800" dirty="0" smtClean="0"/>
              <a:t>。</a:t>
            </a:r>
            <a:endParaRPr lang="en-US" altLang="ja-JP" sz="1800" dirty="0" smtClean="0"/>
          </a:p>
          <a:p>
            <a:pPr lvl="1"/>
            <a:r>
              <a:rPr lang="ja-JP" altLang="en-US" sz="1400" dirty="0" smtClean="0"/>
              <a:t>中継ゲートウェイ側では、「</a:t>
            </a:r>
            <a:r>
              <a:rPr lang="en-US" altLang="ja-JP" sz="1400" dirty="0" smtClean="0"/>
              <a:t>5-4</a:t>
            </a:r>
            <a:r>
              <a:rPr lang="ja-JP" altLang="en-US" sz="1400" dirty="0" smtClean="0"/>
              <a:t>」で「</a:t>
            </a:r>
            <a:r>
              <a:rPr lang="en-US" altLang="ja-JP" sz="1400" dirty="0" smtClean="0"/>
              <a:t>ThinGate.ini</a:t>
            </a:r>
            <a:r>
              <a:rPr lang="ja-JP" altLang="en-US" sz="1400" dirty="0" smtClean="0"/>
              <a:t>」にコントローラの </a:t>
            </a:r>
            <a:r>
              <a:rPr lang="en-US" altLang="ja-JP" sz="1400" dirty="0" smtClean="0"/>
              <a:t>IP </a:t>
            </a:r>
            <a:r>
              <a:rPr lang="ja-JP" altLang="en-US" sz="1400" dirty="0" smtClean="0"/>
              <a:t>アドレスを指定したが、</a:t>
            </a:r>
            <a:r>
              <a:rPr lang="en-US" altLang="ja-JP" sz="1400" dirty="0" smtClean="0"/>
              <a:t>DNS </a:t>
            </a:r>
            <a:r>
              <a:rPr lang="ja-JP" altLang="en-US" sz="1400" dirty="0" smtClean="0"/>
              <a:t>ホスト名 </a:t>
            </a:r>
            <a:r>
              <a:rPr lang="en-US" altLang="ja-JP" sz="1400" dirty="0" smtClean="0"/>
              <a:t>(FQDN) </a:t>
            </a:r>
            <a:r>
              <a:rPr lang="ja-JP" altLang="en-US" sz="1400" dirty="0" smtClean="0"/>
              <a:t>が利用可能であれば、</a:t>
            </a:r>
            <a:r>
              <a:rPr lang="en-US" altLang="ja-JP" sz="1400" dirty="0" smtClean="0"/>
              <a:t>DNS </a:t>
            </a:r>
            <a:r>
              <a:rPr lang="ja-JP" altLang="en-US" sz="1400" dirty="0" smtClean="0"/>
              <a:t>名を指定することも可能である。</a:t>
            </a:r>
            <a:r>
              <a:rPr lang="en-US" altLang="ja-JP" sz="1400" dirty="0" smtClean="0"/>
              <a:t>(2 </a:t>
            </a:r>
            <a:r>
              <a:rPr lang="ja-JP" altLang="en-US" sz="1400" dirty="0" smtClean="0"/>
              <a:t>台以上コントローラがある場合も同様</a:t>
            </a:r>
            <a:r>
              <a:rPr lang="en-US" altLang="ja-JP" sz="1400" dirty="0" smtClean="0"/>
              <a:t>)</a:t>
            </a:r>
            <a:br>
              <a:rPr lang="en-US" altLang="ja-JP" sz="1400" dirty="0" smtClean="0"/>
            </a:br>
            <a:r>
              <a:rPr lang="ja-JP" altLang="en-US" sz="1400" dirty="0" smtClean="0"/>
              <a:t>例</a:t>
            </a:r>
            <a:r>
              <a:rPr lang="en-US" altLang="ja-JP" sz="1400" dirty="0" smtClean="0"/>
              <a:t>: </a:t>
            </a:r>
            <a:r>
              <a:rPr lang="en-US" altLang="ja-JP" sz="1400" b="1" dirty="0" err="1" smtClean="0">
                <a:solidFill>
                  <a:schemeClr val="accent6">
                    <a:lumMod val="75000"/>
                  </a:schemeClr>
                </a:solidFill>
              </a:rPr>
              <a:t>ControllerUrl</a:t>
            </a:r>
            <a:r>
              <a:rPr lang="en-US" altLang="ja-JP" sz="1400" b="1" dirty="0" smtClean="0">
                <a:solidFill>
                  <a:schemeClr val="accent6">
                    <a:lumMod val="75000"/>
                  </a:schemeClr>
                </a:solidFill>
              </a:rPr>
              <a:t>         </a:t>
            </a:r>
            <a:r>
              <a:rPr lang="en-US" altLang="ja-JP" sz="1400" b="1" dirty="0">
                <a:solidFill>
                  <a:schemeClr val="accent6">
                    <a:lumMod val="75000"/>
                  </a:schemeClr>
                </a:solidFill>
              </a:rPr>
              <a:t>http</a:t>
            </a:r>
            <a:r>
              <a:rPr lang="en-US" altLang="ja-JP" sz="1400" b="1" dirty="0" smtClean="0">
                <a:solidFill>
                  <a:schemeClr val="accent6">
                    <a:lumMod val="75000"/>
                  </a:schemeClr>
                </a:solidFill>
              </a:rPr>
              <a:t>://</a:t>
            </a:r>
            <a:r>
              <a:rPr lang="en-US" altLang="ja-JP" sz="1400" b="1" dirty="0">
                <a:solidFill>
                  <a:srgbClr val="FF0000"/>
                </a:solidFill>
              </a:rPr>
              <a:t>abc.example.org</a:t>
            </a:r>
            <a:r>
              <a:rPr lang="en-US" altLang="ja-JP" sz="1400" b="1" dirty="0" smtClean="0">
                <a:solidFill>
                  <a:schemeClr val="accent6">
                    <a:lumMod val="75000"/>
                  </a:schemeClr>
                </a:solidFill>
              </a:rPr>
              <a:t>:88/thincontrol/</a:t>
            </a:r>
          </a:p>
          <a:p>
            <a:pPr lvl="2"/>
            <a:r>
              <a:rPr lang="ja-JP" altLang="en-US" sz="1200" dirty="0" smtClean="0"/>
              <a:t>長期的</a:t>
            </a:r>
            <a:r>
              <a:rPr lang="ja-JP" altLang="en-US" sz="1200" dirty="0"/>
              <a:t>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r>
              <a:rPr lang="ja-JP" altLang="en-US" sz="1200" dirty="0" smtClean="0"/>
              <a:t>。</a:t>
            </a:r>
            <a:endParaRPr lang="en-US" altLang="ja-JP" sz="1200" dirty="0" smtClean="0"/>
          </a:p>
          <a:p>
            <a:r>
              <a:rPr lang="ja-JP" altLang="en-US" sz="2000" dirty="0" smtClean="0"/>
              <a:t>各コントローラ → データベースのリモート接続 </a:t>
            </a:r>
            <a:r>
              <a:rPr lang="en-US" altLang="ja-JP" sz="2000" dirty="0" smtClean="0"/>
              <a:t>(</a:t>
            </a:r>
            <a:r>
              <a:rPr lang="ja-JP" altLang="en-US" sz="2000" dirty="0" smtClean="0"/>
              <a:t>独立データベースサーバーの場合</a:t>
            </a:r>
            <a:r>
              <a:rPr lang="en-US" altLang="ja-JP" sz="2000" dirty="0" smtClean="0"/>
              <a:t>) </a:t>
            </a:r>
            <a:r>
              <a:rPr lang="ja-JP" altLang="en-US" sz="2000" dirty="0" smtClean="0"/>
              <a:t>において、</a:t>
            </a:r>
            <a:r>
              <a:rPr lang="en-US" altLang="ja-JP" sz="2000" dirty="0"/>
              <a:t> DNS FQDN </a:t>
            </a:r>
            <a:r>
              <a:rPr lang="ja-JP" altLang="en-US" sz="2000" dirty="0"/>
              <a:t>を指定することができる。</a:t>
            </a:r>
            <a:endParaRPr lang="en-US" altLang="ja-JP" sz="2000" dirty="0"/>
          </a:p>
          <a:p>
            <a:pPr lvl="1"/>
            <a:r>
              <a:rPr lang="ja-JP" altLang="en-US" sz="1400" dirty="0" smtClean="0"/>
              <a:t>データベースがコントローラとは異なるホストにある場合、各コントローラ側では、「</a:t>
            </a:r>
            <a:r>
              <a:rPr lang="en-US" altLang="ja-JP" sz="1400" dirty="0" smtClean="0"/>
              <a:t>7-6</a:t>
            </a:r>
            <a:r>
              <a:rPr lang="ja-JP" altLang="en-US" sz="1400" dirty="0" smtClean="0"/>
              <a:t>」の </a:t>
            </a:r>
            <a:r>
              <a:rPr lang="en-US" altLang="ja-JP" sz="1400" dirty="0" smtClean="0"/>
              <a:t>DB </a:t>
            </a:r>
            <a:r>
              <a:rPr lang="ja-JP" altLang="en-US" sz="1400" dirty="0" smtClean="0"/>
              <a:t>接続文字列のサンプルとして </a:t>
            </a:r>
            <a:r>
              <a:rPr lang="en-US" altLang="ja-JP" sz="1400" dirty="0" smtClean="0"/>
              <a:t>IPv4 </a:t>
            </a:r>
            <a:r>
              <a:rPr lang="ja-JP" altLang="en-US" sz="1400" dirty="0" smtClean="0"/>
              <a:t>アドレスを指定していた部分について、代わりに </a:t>
            </a:r>
            <a:r>
              <a:rPr lang="en-US" altLang="ja-JP" sz="1400" dirty="0" smtClean="0"/>
              <a:t>DNS </a:t>
            </a:r>
            <a:r>
              <a:rPr lang="ja-JP" altLang="en-US" sz="1400" dirty="0"/>
              <a:t>名を指定することも可能で</a:t>
            </a:r>
            <a:r>
              <a:rPr lang="ja-JP" altLang="en-US" sz="1400" dirty="0" smtClean="0"/>
              <a:t>ある。</a:t>
            </a:r>
            <a:endParaRPr lang="en-US" altLang="ja-JP" sz="1400" dirty="0" smtClean="0"/>
          </a:p>
          <a:p>
            <a:pPr lvl="1"/>
            <a:endParaRPr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smtClean="0"/>
              <a:t>【</a:t>
            </a:r>
            <a:r>
              <a:rPr lang="ja-JP" altLang="en-US" sz="800" dirty="0" smtClean="0"/>
              <a:t>ご注意</a:t>
            </a:r>
            <a:r>
              <a:rPr lang="en-US" altLang="ja-JP" sz="800" dirty="0" smtClean="0"/>
              <a:t>】</a:t>
            </a:r>
            <a:r>
              <a:rPr lang="ja-JP" altLang="en-US" sz="800" dirty="0" smtClean="0"/>
              <a:t> 現在</a:t>
            </a:r>
            <a:r>
              <a:rPr lang="ja-JP" altLang="en-US" sz="800" dirty="0"/>
              <a:t>のシン・テレワークシステムのコントローラおよび中継ゲートウェイは、グローバル </a:t>
            </a:r>
            <a:r>
              <a:rPr lang="en-US" altLang="ja-JP" sz="800" dirty="0"/>
              <a:t>IPv4 </a:t>
            </a:r>
            <a:r>
              <a:rPr lang="ja-JP" altLang="en-US" sz="800" dirty="0"/>
              <a:t>アドレスを用いて運用することを想定</a:t>
            </a:r>
            <a:r>
              <a:rPr lang="ja-JP" altLang="en-US" sz="800" dirty="0" smtClean="0"/>
              <a:t>して開発されています</a:t>
            </a:r>
            <a:r>
              <a:rPr lang="ja-JP" altLang="en-US" sz="800" dirty="0"/>
              <a:t>。</a:t>
            </a:r>
          </a:p>
          <a:p>
            <a:r>
              <a:rPr lang="en-US" altLang="ja-JP" sz="800" dirty="0" smtClean="0"/>
              <a:t>(</a:t>
            </a:r>
            <a:r>
              <a:rPr lang="ja-JP" altLang="en-US" sz="800" dirty="0" smtClean="0"/>
              <a:t>ユーザーは、</a:t>
            </a:r>
            <a:r>
              <a:rPr lang="en-US" altLang="ja-JP" sz="800" dirty="0" smtClean="0"/>
              <a:t>IPv6 </a:t>
            </a:r>
            <a:r>
              <a:rPr lang="ja-JP" altLang="en-US" sz="800" dirty="0"/>
              <a:t>環境から</a:t>
            </a:r>
            <a:r>
              <a:rPr lang="ja-JP" altLang="en-US" sz="800" dirty="0" smtClean="0"/>
              <a:t>でも、</a:t>
            </a:r>
            <a:r>
              <a:rPr lang="en-US" altLang="ja-JP" sz="800" dirty="0" err="1" smtClean="0"/>
              <a:t>IPoE</a:t>
            </a:r>
            <a:r>
              <a:rPr lang="en-US" altLang="ja-JP" sz="800" dirty="0" smtClean="0"/>
              <a:t> </a:t>
            </a:r>
            <a:r>
              <a:rPr lang="ja-JP" altLang="en-US" sz="800" dirty="0" smtClean="0"/>
              <a:t>方式のトンネル技術、または</a:t>
            </a:r>
            <a:r>
              <a:rPr lang="en-US" altLang="ja-JP" sz="800" dirty="0" smtClean="0"/>
              <a:t>DNS64/NAT64 </a:t>
            </a:r>
            <a:r>
              <a:rPr lang="ja-JP" altLang="en-US" sz="800" dirty="0" smtClean="0"/>
              <a:t>経由で</a:t>
            </a:r>
            <a:r>
              <a:rPr lang="ja-JP" altLang="en-US" sz="800" dirty="0"/>
              <a:t>利用可能ですが、コントローラおよび中継</a:t>
            </a:r>
            <a:r>
              <a:rPr lang="ja-JP" altLang="en-US" sz="800"/>
              <a:t>ゲートウェイ</a:t>
            </a:r>
            <a:r>
              <a:rPr lang="ja-JP" altLang="en-US" sz="800" smtClean="0"/>
              <a:t>そのものには、グローバル </a:t>
            </a:r>
            <a:r>
              <a:rPr lang="en-US" altLang="ja-JP" sz="800" dirty="0"/>
              <a:t>IPv4 </a:t>
            </a:r>
            <a:r>
              <a:rPr lang="ja-JP" altLang="en-US" sz="800" dirty="0"/>
              <a:t>アドレスを割り当てる必要があります。</a:t>
            </a:r>
            <a:r>
              <a:rPr lang="en-US" altLang="ja-JP" sz="800" dirty="0" smtClean="0"/>
              <a:t>) </a:t>
            </a:r>
            <a:r>
              <a:rPr lang="ja-JP" altLang="en-US" sz="800" dirty="0" smtClean="0"/>
              <a:t>また</a:t>
            </a:r>
            <a:r>
              <a:rPr lang="ja-JP" altLang="en-US" sz="800" dirty="0"/>
              <a:t>、コントローラおよび中継ゲートウェイで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r>
              <a:rPr lang="ja-JP" altLang="en-US" sz="800" dirty="0" smtClean="0"/>
              <a:t>。</a:t>
            </a:r>
            <a:endParaRPr lang="ja-JP" altLang="en-US" sz="800" dirty="0"/>
          </a:p>
        </p:txBody>
      </p:sp>
    </p:spTree>
    <p:extLst>
      <p:ext uri="{BB962C8B-B14F-4D97-AF65-F5344CB8AC3E}">
        <p14:creationId xmlns:p14="http://schemas.microsoft.com/office/powerpoint/2010/main" val="806171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a:t>
            </a: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万ユーザー以上を有するが、ちょうど </a:t>
            </a:r>
            <a:r>
              <a:rPr lang="en-US" altLang="ja-JP" sz="2000" dirty="0" smtClean="0"/>
              <a:t>10 </a:t>
            </a:r>
            <a:r>
              <a:rPr lang="ja-JP" altLang="en-US" sz="2000" dirty="0" smtClean="0"/>
              <a:t>万ユーザー時において、データベースのサイズは約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en-US" altLang="ja-JP" sz="1600" dirty="0" smtClean="0"/>
          </a:p>
          <a:p>
            <a:pPr lvl="1"/>
            <a:r>
              <a:rPr lang="en-US" altLang="ja-JP" sz="1600" dirty="0" smtClean="0"/>
              <a:t>SQL Server 2019 Express </a:t>
            </a:r>
            <a:r>
              <a:rPr lang="ja-JP" altLang="en-US" sz="1600" dirty="0" smtClean="0"/>
              <a:t>には、</a:t>
            </a:r>
            <a:r>
              <a:rPr lang="en-US" altLang="ja-JP" sz="1600" dirty="0" smtClean="0"/>
              <a:t>Microsoft </a:t>
            </a:r>
            <a:r>
              <a:rPr lang="ja-JP" altLang="en-US" sz="1600" dirty="0" smtClean="0"/>
              <a:t>社による商用サポートが提供されていない。商用サポートを必要とする場合は、</a:t>
            </a:r>
            <a:r>
              <a:rPr lang="en-US" altLang="ja-JP" sz="1600" dirty="0" smtClean="0"/>
              <a:t>Standard Edition </a:t>
            </a:r>
            <a:r>
              <a:rPr lang="ja-JP" altLang="en-US" sz="1600" dirty="0" smtClean="0"/>
              <a:t>等の購入を検討する必要がある。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を利用可能である。コントローラ側の</a:t>
            </a:r>
            <a:r>
              <a:rPr kumimoji="1" lang="ja-JP" altLang="en-US" sz="2000" dirty="0" smtClean="0"/>
              <a:t>実現方法は、以下のとおりである。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t>
            </a:r>
            <a:r>
              <a:rPr lang="en-US" altLang="ja-JP" sz="1600" dirty="0" smtClean="0"/>
              <a:t>AWS </a:t>
            </a:r>
            <a:r>
              <a:rPr lang="ja-JP" altLang="en-US" sz="1600" dirty="0" smtClean="0"/>
              <a:t>のリージョン名を指定する。通常は、</a:t>
            </a:r>
            <a:r>
              <a:rPr lang="en-US" altLang="ja-JP" sz="1600" dirty="0" smtClean="0"/>
              <a:t>”ap-northeast-1”</a:t>
            </a:r>
            <a:r>
              <a:rPr lang="ja-JP" altLang="en-US" sz="1600" dirty="0" smtClean="0"/>
              <a:t> を指定する。</a:t>
            </a:r>
            <a:endParaRPr lang="en-US" altLang="ja-JP" sz="1600" dirty="0" smtClean="0"/>
          </a:p>
          <a:p>
            <a:pPr lvl="2"/>
            <a:r>
              <a:rPr lang="en-US" altLang="ja-JP" sz="1600" dirty="0" err="1" smtClean="0"/>
              <a:t>AwsSnsAccessKeyId</a:t>
            </a:r>
            <a:r>
              <a:rPr lang="en-US" altLang="ja-JP" sz="1600" dirty="0" smtClean="0"/>
              <a:t>: 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のシステムの負荷や電波状況などにより、正常に送信されない可能性がある。</a:t>
            </a:r>
          </a:p>
          <a:p>
            <a:r>
              <a:rPr kumimoji="1" lang="en-US" altLang="ja-JP" dirty="0" smtClean="0"/>
              <a:t>OTP </a:t>
            </a:r>
            <a:r>
              <a:rPr kumimoji="1" lang="ja-JP" altLang="en-US" dirty="0" smtClean="0"/>
              <a:t>を利用する場合は、ユーザーには、必ず、「非常用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smtClean="0"/>
              <a:t>この説明</a:t>
            </a:r>
            <a:r>
              <a:rPr lang="ja-JP" altLang="en-US" sz="900" dirty="0"/>
              <a:t>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a:t>
            </a:r>
            <a:r>
              <a:rPr lang="ja-JP" altLang="en-US" sz="900" dirty="0" smtClean="0"/>
              <a:t>利用主体</a:t>
            </a:r>
            <a:r>
              <a:rPr lang="ja-JP" altLang="en-US" sz="900" dirty="0"/>
              <a:t>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lnSpc>
                <a:spcPct val="120000"/>
              </a:lnSpc>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lnSpc>
                <a:spcPct val="120000"/>
              </a:lnSpc>
            </a:pPr>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smtClean="0">
                <a:solidFill>
                  <a:srgbClr val="FFFF00"/>
                </a:solidFill>
                <a:latin typeface="Consolas" panose="020B0609020204030204" pitchFamily="49" charset="0"/>
              </a:rPr>
              <a:t>Basic </a:t>
            </a:r>
            <a:r>
              <a:rPr lang="ja-JP" altLang="en-US" sz="1050" b="1" u="sng" dirty="0" smtClean="0">
                <a:solidFill>
                  <a:srgbClr val="FFFF00"/>
                </a:solidFill>
                <a:latin typeface="Consolas" panose="020B0609020204030204" pitchFamily="49" charset="0"/>
              </a:rPr>
              <a:t>認証のパスワード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5" name="テキスト ボックス 4"/>
          <p:cNvSpPr txBox="1"/>
          <p:nvPr/>
        </p:nvSpPr>
        <p:spPr>
          <a:xfrm>
            <a:off x="1200646" y="1007221"/>
            <a:ext cx="9374589" cy="5262979"/>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a:t>
            </a:r>
            <a:r>
              <a:rPr lang="ja-JP" altLang="en-US" sz="1600" dirty="0" smtClean="0"/>
              <a:t>コントローラ、中継サーバー、</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コントローラおよび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smtClean="0"/>
              <a:t>バックアップ</a:t>
            </a:r>
            <a:endParaRPr kumimoji="1" lang="en-US" altLang="ja-JP" dirty="0" smtClean="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a:t>
            </a:r>
            <a:r>
              <a:rPr lang="ja-JP" altLang="en-US" dirty="0" smtClean="0"/>
              <a:t>時に、一から立ち上げる場合でも、コントローラまたは</a:t>
            </a:r>
            <a:r>
              <a:rPr lang="ja-JP" altLang="en-US" dirty="0"/>
              <a:t>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バックアップしておきたい場合もある。サービス運用者がそのように考える場合は、コントローラ</a:t>
            </a:r>
            <a:r>
              <a:rPr lang="ja-JP" altLang="en-US" dirty="0"/>
              <a:t>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a:t>
            </a:r>
            <a:r>
              <a:rPr lang="ja-JP" altLang="en-US" dirty="0" smtClean="0"/>
              <a:t>バックアップする。</a:t>
            </a:r>
            <a:endParaRPr lang="ja-JP" altLang="en-US"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smtClean="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ja-JP" altLang="en-US" sz="1600" dirty="0" smtClean="0"/>
              <a:t>「</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a:t>
            </a:r>
            <a:r>
              <a:rPr lang="ja-JP" altLang="en-US" sz="1600" dirty="0"/>
              <a:t>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smtClean="0"/>
              <a:t>9-10. </a:t>
            </a:r>
            <a:r>
              <a:rPr kumimoji="1" lang="ja-JP" altLang="en-US" sz="3600" dirty="0" smtClean="0"/>
              <a:t>コントローラ、</a:t>
            </a:r>
            <a:r>
              <a:rPr kumimoji="1" lang="en-US" altLang="ja-JP" sz="3600" dirty="0" smtClean="0"/>
              <a:t>HTML5 </a:t>
            </a:r>
            <a:r>
              <a:rPr kumimoji="1" lang="ja-JP" altLang="en-US" sz="3600" dirty="0" smtClean="0"/>
              <a:t>版 </a:t>
            </a:r>
            <a:r>
              <a:rPr kumimoji="1" lang="en-US" altLang="ja-JP" sz="3600" dirty="0" smtClean="0"/>
              <a:t>Web </a:t>
            </a:r>
            <a:r>
              <a:rPr kumimoji="1" lang="ja-JP" altLang="en-US" sz="3600" dirty="0" smtClean="0"/>
              <a:t>クライアント用 </a:t>
            </a:r>
            <a:r>
              <a:rPr kumimoji="1" lang="en-US" altLang="ja-JP" sz="3600" dirty="0" smtClean="0"/>
              <a:t>Web </a:t>
            </a:r>
            <a:r>
              <a:rPr kumimoji="1" lang="ja-JP" altLang="en-US" sz="3600" dirty="0" smtClean="0"/>
              <a:t>サーバーおよび中継ゲートウェイのバックアップ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ClientCertificateValidatorAsync</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上記のような問題があることから、本番システムでは、「</a:t>
            </a:r>
            <a:r>
              <a:rPr lang="en-US" altLang="ja-JP" sz="1600" dirty="0" smtClean="0"/>
              <a:t>websocket.jp</a:t>
            </a:r>
            <a:r>
              <a:rPr lang="ja-JP" altLang="en-US" sz="1600" dirty="0" smtClean="0"/>
              <a:t>」サンプルドメインを使用し続けるべきでは</a:t>
            </a:r>
            <a:r>
              <a:rPr lang="ja-JP" altLang="en-US" sz="1600" dirty="0"/>
              <a:t>ない。 「</a:t>
            </a:r>
            <a:r>
              <a:rPr lang="en-US" altLang="ja-JP" sz="1600" dirty="0"/>
              <a:t>websocket.jp</a:t>
            </a:r>
            <a:r>
              <a:rPr lang="ja-JP" altLang="en-US" sz="1600" dirty="0"/>
              <a:t>」</a:t>
            </a:r>
            <a:r>
              <a:rPr lang="ja-JP" altLang="en-US" sz="1600" dirty="0" smtClean="0"/>
              <a:t>サンプルドメインを使用し続けると、突然利用できなくなることがある。</a:t>
            </a:r>
            <a:r>
              <a:rPr lang="ja-JP" altLang="en-US" sz="1600" dirty="0"/>
              <a:t> 「</a:t>
            </a:r>
            <a:r>
              <a:rPr lang="en-US" altLang="ja-JP" sz="1600" dirty="0"/>
              <a:t>websocket.jp</a:t>
            </a:r>
            <a:r>
              <a:rPr lang="ja-JP" altLang="en-US" sz="1600" dirty="0"/>
              <a:t>」</a:t>
            </a:r>
            <a:r>
              <a:rPr lang="ja-JP" altLang="en-US" sz="1600" dirty="0" smtClean="0"/>
              <a:t>サンプルドメインは、無償・無保証・ボランティアベースで運営されているものであるため、突然利用できなくなった場合、運営者は一切責任を負わない。</a:t>
            </a:r>
            <a:endParaRPr lang="en-US" altLang="ja-JP" sz="1600" dirty="0" smtClean="0"/>
          </a:p>
          <a:p>
            <a:r>
              <a:rPr lang="ja-JP" altLang="en-US" sz="1600" dirty="0" smtClean="0"/>
              <a:t>そこで、</a:t>
            </a:r>
            <a:r>
              <a:rPr lang="ja-JP" altLang="en-US" sz="1600" dirty="0"/>
              <a:t>本番システムにおいては、システム構築者は</a:t>
            </a:r>
            <a:r>
              <a:rPr lang="ja-JP" altLang="en-US" sz="1600" dirty="0" smtClean="0"/>
              <a:t>、</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a:t>
            </a:r>
            <a:r>
              <a:rPr lang="ja-JP" altLang="en-US" sz="1600" dirty="0" smtClean="0"/>
              <a:t>構築を行なうことを強く推奨する。構築に必要な時間は </a:t>
            </a:r>
            <a:r>
              <a:rPr lang="en-US" altLang="ja-JP" sz="1600" dirty="0" smtClean="0"/>
              <a:t>1 </a:t>
            </a:r>
            <a:r>
              <a:rPr lang="ja-JP" altLang="en-US" sz="1600" dirty="0" smtClean="0"/>
              <a:t>～ </a:t>
            </a:r>
            <a:r>
              <a:rPr lang="en-US" altLang="ja-JP" sz="1600" dirty="0" smtClean="0"/>
              <a:t>2 </a:t>
            </a:r>
            <a:r>
              <a:rPr lang="ja-JP" altLang="en-US" sz="1600" dirty="0" smtClean="0"/>
              <a:t>時間程度であり、初期コストはほとんどかからず、ランニングコストは、年間 </a:t>
            </a:r>
            <a:r>
              <a:rPr lang="en-US" altLang="ja-JP" sz="1600" dirty="0" smtClean="0"/>
              <a:t>1 </a:t>
            </a:r>
            <a:r>
              <a:rPr lang="ja-JP" altLang="en-US" sz="1600" dirty="0" smtClean="0"/>
              <a:t>～ </a:t>
            </a:r>
            <a:r>
              <a:rPr lang="en-US" altLang="ja-JP" sz="1600" dirty="0" smtClean="0"/>
              <a:t>2 </a:t>
            </a:r>
            <a:r>
              <a:rPr lang="ja-JP" altLang="en-US" sz="1600" dirty="0" smtClean="0"/>
              <a:t>万円 </a:t>
            </a:r>
            <a:r>
              <a:rPr lang="en-US" altLang="ja-JP" sz="1600" dirty="0" smtClean="0"/>
              <a:t>+ </a:t>
            </a:r>
            <a:r>
              <a:rPr lang="ja-JP" altLang="en-US" sz="1600" dirty="0" smtClean="0"/>
              <a:t>ワイルドカード証明書発行料金 </a:t>
            </a:r>
            <a:r>
              <a:rPr lang="en-US" altLang="ja-JP" sz="1600" dirty="0" smtClean="0"/>
              <a:t>(Let's Encrypt </a:t>
            </a:r>
            <a:r>
              <a:rPr lang="ja-JP" altLang="en-US" sz="1600" dirty="0" smtClean="0"/>
              <a:t>が利用できる場合は無償</a:t>
            </a:r>
            <a:r>
              <a:rPr lang="en-US" altLang="ja-JP" sz="1600" dirty="0" smtClean="0"/>
              <a:t>) </a:t>
            </a:r>
            <a:r>
              <a:rPr lang="ja-JP" altLang="en-US" sz="1600" dirty="0" smtClean="0"/>
              <a:t>程度である。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smtClean="0">
                <a:solidFill>
                  <a:schemeClr val="tx1">
                    <a:lumMod val="75000"/>
                    <a:lumOff val="25000"/>
                  </a:schemeClr>
                </a:solidFill>
              </a:rPr>
              <a:t>補足</a:t>
            </a:r>
            <a:r>
              <a:rPr lang="en-US" altLang="ja-JP" sz="800" b="1" dirty="0" smtClean="0">
                <a:solidFill>
                  <a:schemeClr val="tx1">
                    <a:lumMod val="75000"/>
                    <a:lumOff val="25000"/>
                  </a:schemeClr>
                </a:solidFill>
              </a:rPr>
              <a:t>: </a:t>
            </a:r>
            <a:r>
              <a:rPr lang="ja-JP" altLang="en-US" sz="800" b="1" dirty="0" smtClean="0">
                <a:solidFill>
                  <a:schemeClr val="tx1">
                    <a:lumMod val="75000"/>
                    <a:lumOff val="25000"/>
                  </a:schemeClr>
                </a:solidFill>
              </a:rPr>
              <a:t>独自</a:t>
            </a:r>
            <a:r>
              <a:rPr lang="ja-JP" altLang="en-US" sz="800" b="1" dirty="0">
                <a:solidFill>
                  <a:schemeClr val="tx1">
                    <a:lumMod val="75000"/>
                    <a:lumOff val="25000"/>
                  </a:schemeClr>
                </a:solidFill>
              </a:rPr>
              <a:t>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a:t>
            </a:r>
            <a:r>
              <a:rPr lang="ja-JP" altLang="en-US" sz="800" b="1" dirty="0" smtClean="0">
                <a:solidFill>
                  <a:schemeClr val="tx1">
                    <a:lumMod val="75000"/>
                    <a:lumOff val="25000"/>
                  </a:schemeClr>
                </a:solidFill>
              </a:rPr>
              <a:t>事項</a:t>
            </a:r>
            <a:endParaRPr lang="ja-JP" altLang="en-US" sz="800" b="1" dirty="0">
              <a:solidFill>
                <a:schemeClr val="tx1">
                  <a:lumMod val="75000"/>
                  <a:lumOff val="25000"/>
                </a:schemeClr>
              </a:solidFill>
            </a:endParaRP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r>
              <a:rPr lang="ja-JP" altLang="en-US" sz="800" dirty="0" smtClean="0">
                <a:solidFill>
                  <a:schemeClr val="tx1">
                    <a:lumMod val="75000"/>
                    <a:lumOff val="25000"/>
                  </a:schemeClr>
                </a:solidFill>
              </a:rPr>
              <a:t>。</a:t>
            </a:r>
            <a:endParaRPr lang="ja-JP" altLang="en-US" sz="800" dirty="0">
              <a:solidFill>
                <a:schemeClr val="tx1">
                  <a:lumMod val="75000"/>
                  <a:lumOff val="25000"/>
                </a:schemeClr>
              </a:solidFill>
            </a:endParaRPr>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smtClean="0"/>
              <a:t>(3) </a:t>
            </a:r>
            <a:r>
              <a:rPr kumimoji="1" lang="ja-JP" altLang="en-US" sz="1600" dirty="0" smtClean="0"/>
              <a:t>独自の「</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インフラ」の</a:t>
            </a:r>
            <a:r>
              <a:rPr lang="ja-JP" altLang="en-US" sz="1600" dirty="0"/>
              <a:t>自前</a:t>
            </a:r>
            <a:r>
              <a:rPr lang="ja-JP" altLang="en-US" sz="1600" dirty="0" smtClean="0"/>
              <a:t>構築手順</a:t>
            </a:r>
            <a:endParaRPr kumimoji="1" lang="en-US" altLang="ja-JP" sz="1600" dirty="0" smtClean="0"/>
          </a:p>
          <a:p>
            <a:pPr>
              <a:lnSpc>
                <a:spcPct val="110000"/>
              </a:lnSpc>
            </a:pPr>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証明書インフラを構築することが強く推奨されている。これにかかるコストは、年間 </a:t>
            </a:r>
            <a:r>
              <a:rPr lang="en-US" altLang="ja-JP" sz="1600" dirty="0" smtClean="0"/>
              <a:t>1 </a:t>
            </a:r>
            <a:r>
              <a:rPr lang="ja-JP" altLang="en-US" sz="1600" dirty="0" smtClean="0"/>
              <a:t>～ </a:t>
            </a:r>
            <a:r>
              <a:rPr lang="en-US" altLang="ja-JP" sz="1600" dirty="0" smtClean="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a:t>
            </a:r>
            <a:r>
              <a:rPr lang="en-US" altLang="ja-JP" sz="1600" dirty="0" smtClean="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smtClean="0"/>
              <a:t>) </a:t>
            </a:r>
            <a:r>
              <a:rPr lang="ja-JP" altLang="en-US" sz="1600" dirty="0" smtClean="0"/>
              <a:t>程度であると見積もられる。構築手順は、以下のとおりである。</a:t>
            </a:r>
            <a:endParaRPr lang="en-US" altLang="ja-JP" sz="1600" dirty="0" smtClean="0"/>
          </a:p>
          <a:p>
            <a:pPr lvl="1">
              <a:lnSpc>
                <a:spcPct val="110000"/>
              </a:lnSpc>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既存の組織のドメインのサブドメインの発行 </a:t>
            </a:r>
            <a:r>
              <a:rPr lang="en-US" altLang="ja-JP" sz="1200" dirty="0" smtClean="0"/>
              <a:t>(NS </a:t>
            </a:r>
            <a:r>
              <a:rPr lang="ja-JP" altLang="en-US" sz="1200" dirty="0" smtClean="0"/>
              <a:t>レコードによる委任</a:t>
            </a:r>
            <a:r>
              <a:rPr lang="en-US" altLang="ja-JP" sz="1200" dirty="0" smtClean="0"/>
              <a:t>) </a:t>
            </a:r>
            <a:r>
              <a:rPr lang="ja-JP" altLang="en-US" sz="1200" dirty="0" smtClean="0"/>
              <a:t>をしてもらう。</a:t>
            </a:r>
            <a:endParaRPr lang="en-US" altLang="ja-JP" sz="1200" dirty="0" smtClean="0"/>
          </a:p>
          <a:p>
            <a:pPr lvl="1">
              <a:lnSpc>
                <a:spcPct val="110000"/>
              </a:lnSpc>
              <a:buFont typeface="+mj-lt"/>
              <a:buAutoNum type="arabicPeriod"/>
            </a:pPr>
            <a:r>
              <a:rPr lang="en-US" altLang="ja-JP" sz="1200" dirty="0" smtClean="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a:t>
            </a:r>
            <a:r>
              <a:rPr lang="ja-JP" altLang="en-US" sz="1200" dirty="0" smtClean="0"/>
              <a:t>」用に割り当てられたドメイン </a:t>
            </a:r>
            <a:r>
              <a:rPr lang="en-US" altLang="ja-JP" sz="1200" dirty="0" smtClean="0"/>
              <a:t>FQDN </a:t>
            </a:r>
            <a:r>
              <a:rPr lang="ja-JP" altLang="en-US" sz="1200" dirty="0" smtClean="0"/>
              <a:t>が「</a:t>
            </a:r>
            <a:r>
              <a:rPr lang="en-US" altLang="ja-JP" sz="1200" dirty="0" smtClean="0"/>
              <a:t>example.org</a:t>
            </a:r>
            <a:r>
              <a:rPr lang="ja-JP" altLang="en-US" sz="1200" dirty="0" smtClean="0"/>
              <a:t>」であるとすると、「任意の英語文字列</a:t>
            </a:r>
            <a:r>
              <a:rPr lang="en-US" altLang="ja-JP" sz="1200" dirty="0" smtClean="0"/>
              <a:t>-a-b-c-d-</a:t>
            </a:r>
            <a:r>
              <a:rPr lang="ja-JP" altLang="en-US" sz="1200" dirty="0" smtClean="0"/>
              <a:t>任意の英語文字列</a:t>
            </a:r>
            <a:r>
              <a:rPr lang="en-US" altLang="ja-JP" sz="1200" dirty="0" smtClean="0"/>
              <a:t>.example.org</a:t>
            </a:r>
            <a:r>
              <a:rPr lang="ja-JP" altLang="en-US" sz="1200" dirty="0" smtClean="0"/>
              <a:t>」という </a:t>
            </a:r>
            <a:r>
              <a:rPr lang="en-US" altLang="ja-JP" sz="1200" dirty="0" smtClean="0"/>
              <a:t>FQDN </a:t>
            </a:r>
            <a:r>
              <a:rPr lang="ja-JP" altLang="en-US" sz="1200" dirty="0" smtClean="0"/>
              <a:t>に対する </a:t>
            </a:r>
            <a:r>
              <a:rPr lang="en-US" altLang="ja-JP" sz="1200" dirty="0" smtClean="0"/>
              <a:t>A </a:t>
            </a:r>
            <a:r>
              <a:rPr lang="ja-JP" altLang="en-US" sz="1200" dirty="0" smtClean="0"/>
              <a:t>レコードとして「</a:t>
            </a:r>
            <a:r>
              <a:rPr lang="en-US" altLang="ja-JP" sz="1200" dirty="0" err="1" smtClean="0"/>
              <a:t>a.b.c.d</a:t>
            </a:r>
            <a:r>
              <a:rPr lang="ja-JP" altLang="en-US" sz="1200" dirty="0" smtClean="0"/>
              <a:t>」の </a:t>
            </a:r>
            <a:r>
              <a:rPr lang="en-US" altLang="ja-JP" sz="1200" dirty="0" smtClean="0"/>
              <a:t>IPv4 </a:t>
            </a:r>
            <a:r>
              <a:rPr lang="ja-JP" altLang="en-US" sz="1200" dirty="0" smtClean="0"/>
              <a:t>アドレスの応答があるような </a:t>
            </a:r>
            <a:r>
              <a:rPr lang="en-US" altLang="ja-JP" sz="1200" dirty="0" smtClean="0"/>
              <a:t>DNS </a:t>
            </a:r>
            <a:r>
              <a:rPr lang="ja-JP" altLang="en-US" sz="1200" dirty="0" smtClean="0"/>
              <a:t>サーバーを構築し、インターネット上に公開する。</a:t>
            </a:r>
            <a:endParaRPr lang="en-US" altLang="ja-JP" sz="1200" dirty="0" smtClean="0"/>
          </a:p>
          <a:p>
            <a:pPr lvl="1">
              <a:lnSpc>
                <a:spcPct val="110000"/>
              </a:lnSpc>
              <a:buFont typeface="+mj-lt"/>
              <a:buAutoNum type="arabicPeriod"/>
            </a:pPr>
            <a:r>
              <a:rPr lang="ja-JP" altLang="en-US" sz="1200" dirty="0" smtClean="0"/>
              <a:t>また、新たに </a:t>
            </a:r>
            <a:r>
              <a:rPr lang="en-US" altLang="ja-JP" sz="1200" dirty="0" smtClean="0"/>
              <a:t>HTTP </a:t>
            </a:r>
            <a:r>
              <a:rPr lang="ja-JP" altLang="en-US" sz="1200" dirty="0" smtClean="0"/>
              <a:t>または </a:t>
            </a:r>
            <a:r>
              <a:rPr lang="en-US" altLang="ja-JP" sz="1200" dirty="0" smtClean="0"/>
              <a:t>HTTPS </a:t>
            </a:r>
            <a:r>
              <a:rPr lang="ja-JP" altLang="en-US" sz="1200" dirty="0" smtClean="0"/>
              <a:t>の </a:t>
            </a:r>
            <a:r>
              <a:rPr lang="en-US" altLang="ja-JP" sz="1200" dirty="0" smtClean="0"/>
              <a:t>Web </a:t>
            </a:r>
            <a:r>
              <a:rPr lang="ja-JP" altLang="en-US" sz="1200" dirty="0" smtClean="0"/>
              <a:t>サーバーをインターネット上に構築し、適切に </a:t>
            </a:r>
            <a:r>
              <a:rPr lang="en-US" altLang="ja-JP" sz="1200" dirty="0" smtClean="0"/>
              <a:t>Basic </a:t>
            </a:r>
            <a:r>
              <a:rPr lang="ja-JP" altLang="en-US" sz="1200" dirty="0" smtClean="0"/>
              <a:t>認証で保護した上で、ある特定の </a:t>
            </a:r>
            <a:r>
              <a:rPr lang="en-US" altLang="ja-JP" sz="1200" dirty="0" smtClean="0"/>
              <a:t>URL </a:t>
            </a:r>
            <a:r>
              <a:rPr lang="ja-JP" altLang="en-US" sz="1200" dirty="0" smtClean="0"/>
              <a:t>ディレクトリを作成し、その配下に「</a:t>
            </a:r>
            <a:r>
              <a:rPr lang="en-US" altLang="ja-JP" sz="1200" dirty="0" smtClean="0"/>
              <a:t>cert.cer</a:t>
            </a:r>
            <a:r>
              <a:rPr lang="ja-JP" altLang="en-US" sz="1200" dirty="0" smtClean="0"/>
              <a:t>」ファイル、「</a:t>
            </a:r>
            <a:r>
              <a:rPr lang="en-US" altLang="ja-JP" sz="1200" dirty="0" err="1" smtClean="0"/>
              <a:t>cert.key</a:t>
            </a:r>
            <a:r>
              <a:rPr lang="ja-JP" altLang="en-US" sz="1200" dirty="0" smtClean="0"/>
              <a:t>」ファイルおよび「</a:t>
            </a:r>
            <a:r>
              <a:rPr lang="en-US" altLang="ja-JP" sz="1200" dirty="0" smtClean="0"/>
              <a:t>timestamp.txt</a:t>
            </a:r>
            <a:r>
              <a:rPr lang="ja-JP" altLang="en-US" sz="1200" dirty="0" smtClean="0"/>
              <a:t>」ファイルを設置する。要件は、以下のとおりである。</a:t>
            </a:r>
            <a:endParaRPr lang="en-US" altLang="ja-JP" sz="1200" dirty="0" smtClean="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a:t>
            </a:r>
            <a:r>
              <a:rPr lang="ja-JP" altLang="en-US" sz="1000" dirty="0" smtClean="0"/>
              <a:t>。ホスト証明書は、「</a:t>
            </a:r>
            <a:r>
              <a:rPr lang="en-US" altLang="ja-JP" sz="1000" dirty="0" smtClean="0"/>
              <a:t>*.example.org</a:t>
            </a:r>
            <a:r>
              <a:rPr lang="ja-JP" altLang="en-US" sz="1000" dirty="0" smtClean="0"/>
              <a:t>」のような </a:t>
            </a:r>
            <a:r>
              <a:rPr lang="en-US" altLang="ja-JP" sz="1000" dirty="0" smtClean="0"/>
              <a:t>Wildcard SSL </a:t>
            </a:r>
            <a:r>
              <a:rPr lang="ja-JP" altLang="en-US" sz="1000" dirty="0" smtClean="0"/>
              <a:t>証明書である必要がある。</a:t>
            </a:r>
            <a:endParaRPr lang="ja-JP" altLang="en-US" sz="1000" dirty="0"/>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smtClean="0"/>
          </a:p>
          <a:p>
            <a:pPr>
              <a:lnSpc>
                <a:spcPct val="110000"/>
              </a:lnSpc>
            </a:pPr>
            <a:r>
              <a:rPr lang="ja-JP" altLang="en-US" sz="1600" dirty="0" smtClean="0"/>
              <a:t>上記の要件</a:t>
            </a:r>
            <a:r>
              <a:rPr lang="ja-JP" altLang="en-US" sz="1600" dirty="0"/>
              <a:t>を満たす</a:t>
            </a:r>
            <a:r>
              <a:rPr lang="ja-JP" altLang="en-US" sz="1600" dirty="0" smtClean="0"/>
              <a:t>「</a:t>
            </a:r>
            <a:r>
              <a:rPr lang="en-US" altLang="ja-JP" sz="1600" dirty="0" err="1" smtClean="0"/>
              <a:t>WebSocket</a:t>
            </a:r>
            <a:r>
              <a:rPr lang="en-US" altLang="ja-JP" sz="1600" dirty="0" smtClean="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インフラ」は、構築者の責任と判断により、任意の方法で実装することができる。</a:t>
            </a:r>
            <a:r>
              <a:rPr lang="ja-JP" altLang="en-US" sz="1600" dirty="0"/>
              <a:t> </a:t>
            </a:r>
            <a:r>
              <a:rPr lang="en-US" altLang="ja-JP" sz="1600" dirty="0"/>
              <a:t>IPA </a:t>
            </a:r>
            <a:r>
              <a:rPr lang="ja-JP" altLang="en-US" sz="1600" dirty="0"/>
              <a:t>サイバー技術研究室も</a:t>
            </a:r>
            <a:r>
              <a:rPr lang="ja-JP" altLang="en-US" sz="1600" dirty="0" smtClean="0"/>
              <a:t>、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smtClean="0"/>
              <a:t>(</a:t>
            </a:r>
            <a:r>
              <a:rPr lang="ja-JP" altLang="en-US" sz="1600" dirty="0" smtClean="0"/>
              <a:t>例えば、従来の商用 </a:t>
            </a:r>
            <a:r>
              <a:rPr lang="en-US" altLang="ja-JP" sz="1600" dirty="0" smtClean="0"/>
              <a:t>CA </a:t>
            </a:r>
            <a:r>
              <a:rPr lang="ja-JP" altLang="en-US" sz="1600" dirty="0" smtClean="0"/>
              <a:t>の営業担当経由の </a:t>
            </a:r>
            <a:r>
              <a:rPr lang="en-US" altLang="ja-JP" sz="1600" dirty="0" smtClean="0"/>
              <a:t>SSL </a:t>
            </a:r>
            <a:r>
              <a:rPr lang="ja-JP" altLang="en-US" sz="1600" dirty="0" smtClean="0"/>
              <a:t>証明書手動発行プロセスで証明書を発行してもらい、発行された証明書を「</a:t>
            </a:r>
            <a:r>
              <a:rPr lang="en-US" altLang="ja-JP" sz="1600" dirty="0" smtClean="0"/>
              <a:t>cert.cer</a:t>
            </a:r>
            <a:r>
              <a:rPr lang="ja-JP" altLang="en-US" sz="1600" dirty="0" smtClean="0"/>
              <a:t>」、「</a:t>
            </a:r>
            <a:r>
              <a:rPr lang="en-US" altLang="ja-JP" sz="1600" dirty="0" err="1" smtClean="0"/>
              <a:t>cert.key</a:t>
            </a:r>
            <a:r>
              <a:rPr lang="ja-JP" altLang="en-US" sz="1600" dirty="0" smtClean="0"/>
              <a:t>」としたものを上記の「要件」に一致する </a:t>
            </a:r>
            <a:r>
              <a:rPr lang="en-US" altLang="ja-JP" sz="1600" dirty="0" smtClean="0"/>
              <a:t>Basic</a:t>
            </a:r>
            <a:r>
              <a:rPr lang="ja-JP" altLang="en-US" sz="1600" dirty="0" smtClean="0"/>
              <a:t> 認証保護下の </a:t>
            </a:r>
            <a:r>
              <a:rPr lang="en-US" altLang="ja-JP" sz="1600" dirty="0" smtClean="0"/>
              <a:t>Web </a:t>
            </a:r>
            <a:r>
              <a:rPr lang="ja-JP" altLang="en-US" sz="1600" dirty="0" smtClean="0"/>
              <a:t>ディレクトリに設置する方法</a:t>
            </a:r>
            <a:r>
              <a:rPr lang="en-US" altLang="ja-JP" sz="1600" dirty="0" smtClean="0"/>
              <a:t>) </a:t>
            </a:r>
            <a:r>
              <a:rPr lang="ja-JP" altLang="en-US" sz="1600" dirty="0" smtClean="0"/>
              <a:t>を利用してもよい。</a:t>
            </a:r>
            <a:endParaRPr lang="en-US" altLang="ja-JP" sz="1600" dirty="0" smtClean="0"/>
          </a:p>
          <a:p>
            <a:pPr>
              <a:lnSpc>
                <a:spcPct val="110000"/>
              </a:lnSpc>
            </a:pPr>
            <a:r>
              <a:rPr lang="en-US" altLang="ja-JP" sz="1600" dirty="0" smtClean="0"/>
              <a:t>【IPA </a:t>
            </a:r>
            <a:r>
              <a:rPr lang="ja-JP" altLang="en-US" sz="1600" dirty="0" smtClean="0"/>
              <a:t>サイバー技術研究室が無償公開している </a:t>
            </a:r>
            <a:r>
              <a:rPr lang="en-US" altLang="ja-JP" sz="1600" dirty="0" smtClean="0"/>
              <a:t>2 </a:t>
            </a:r>
            <a:r>
              <a:rPr lang="ja-JP" altLang="en-US" sz="1600" dirty="0" err="1" smtClean="0"/>
              <a:t>つの</a:t>
            </a:r>
            <a:r>
              <a:rPr lang="ja-JP" altLang="en-US" sz="1600" dirty="0" smtClean="0"/>
              <a:t>オープンソース・ソフトウェアおよびドキュメント</a:t>
            </a:r>
            <a:r>
              <a:rPr lang="en-US" altLang="ja-JP" sz="1600" dirty="0" smtClean="0"/>
              <a:t>】</a:t>
            </a:r>
            <a:r>
              <a:rPr lang="ja-JP" altLang="en-US" sz="1600" dirty="0" smtClean="0"/>
              <a:t> これらは、本文書執筆時点で、「</a:t>
            </a:r>
            <a:r>
              <a:rPr lang="en-US" altLang="ja-JP" sz="1600" dirty="0" smtClean="0"/>
              <a:t>websocket.jp</a:t>
            </a:r>
            <a:r>
              <a:rPr lang="ja-JP" altLang="en-US" sz="1600" dirty="0" smtClean="0"/>
              <a:t>」および「シン・テレワークシステム パブリック版の </a:t>
            </a:r>
            <a:r>
              <a:rPr lang="en-US" altLang="ja-JP" sz="1600" dirty="0" err="1" smtClean="0"/>
              <a:t>WebSocket</a:t>
            </a:r>
            <a:r>
              <a:rPr lang="en-US" altLang="ja-JP" sz="1600" dirty="0" smtClean="0"/>
              <a:t> </a:t>
            </a:r>
            <a:r>
              <a:rPr lang="ja-JP" altLang="en-US" sz="1600" dirty="0" smtClean="0"/>
              <a:t>用ドメイン」の本番系で実際に利用されているソースコードと全く同一のものである。</a:t>
            </a:r>
            <a:r>
              <a:rPr lang="ja-JP" altLang="en-US" sz="1600" dirty="0"/>
              <a:t>したがって</a:t>
            </a:r>
            <a:r>
              <a:rPr lang="ja-JP" altLang="en-US" sz="1600" dirty="0" smtClean="0"/>
              <a:t>、以下を活用することにより、誰でも、 </a:t>
            </a:r>
            <a:r>
              <a:rPr lang="ja-JP" altLang="en-US" sz="1600" dirty="0"/>
              <a:t>「</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a:t>
            </a:r>
            <a:r>
              <a:rPr lang="ja-JP" altLang="en-US" sz="1600" dirty="0" smtClean="0"/>
              <a:t>」と同等程度の安定性を実現できる。</a:t>
            </a:r>
            <a:endParaRPr lang="en-US" altLang="ja-JP" sz="1600" dirty="0" smtClean="0"/>
          </a:p>
          <a:p>
            <a:pPr lvl="1">
              <a:lnSpc>
                <a:spcPct val="110000"/>
              </a:lnSpc>
              <a:buFont typeface="+mj-lt"/>
              <a:buAutoNum type="arabicPeriod"/>
            </a:pPr>
            <a:r>
              <a:rPr lang="en-US" altLang="ja-JP" sz="1200" b="1" dirty="0" smtClean="0"/>
              <a:t>『</a:t>
            </a:r>
            <a:r>
              <a:rPr lang="en-US" altLang="ja-JP" sz="1200" b="1" dirty="0" err="1" smtClean="0"/>
              <a:t>IPA_DN_WildCardDnsServer</a:t>
            </a:r>
            <a:r>
              <a:rPr lang="en-US" altLang="ja-JP" sz="1200" b="1" dirty="0" smtClean="0"/>
              <a:t> (Go </a:t>
            </a:r>
            <a:r>
              <a:rPr lang="ja-JP" altLang="en-US" sz="1200" b="1" dirty="0" smtClean="0"/>
              <a:t>言語で書かれたステートレスなワイルドカード </a:t>
            </a:r>
            <a:r>
              <a:rPr lang="en-US" altLang="ja-JP" sz="1200" b="1" dirty="0" smtClean="0"/>
              <a:t>DNS </a:t>
            </a:r>
            <a:r>
              <a:rPr lang="ja-JP" altLang="en-US" sz="1200" b="1" dirty="0" smtClean="0"/>
              <a:t>サーバー</a:t>
            </a:r>
            <a:r>
              <a:rPr lang="en-US" altLang="ja-JP" sz="1200" b="1" dirty="0" smtClean="0"/>
              <a:t>)』</a:t>
            </a:r>
            <a:r>
              <a:rPr lang="ja-JP" altLang="en-US" sz="1200" b="1" dirty="0" smtClean="0"/>
              <a:t>  </a:t>
            </a:r>
            <a:r>
              <a:rPr lang="en-US" altLang="ja-JP" sz="1200" b="1" u="sng" dirty="0" smtClean="0">
                <a:solidFill>
                  <a:srgbClr val="0000FF"/>
                </a:solidFill>
              </a:rPr>
              <a:t>https://github.com/IPA-CyberLab/IPA_DN_WildCardDnsServer/</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等のクラウド上で、最も安価な </a:t>
            </a:r>
            <a:r>
              <a:rPr lang="en-US" altLang="ja-JP" sz="1200" dirty="0" smtClean="0"/>
              <a:t>ARM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375 </a:t>
            </a:r>
            <a:r>
              <a:rPr lang="ja-JP" altLang="en-US" sz="1200" dirty="0" smtClean="0"/>
              <a:t>円程度 </a:t>
            </a:r>
            <a:r>
              <a:rPr lang="en-US" altLang="ja-JP" sz="1200" dirty="0" smtClean="0"/>
              <a:t>+ </a:t>
            </a:r>
            <a:r>
              <a:rPr lang="ja-JP" altLang="en-US" sz="1200" dirty="0" smtClean="0"/>
              <a:t>ストレージ・ネットワーク転送課金のみで運用が可能であると見積もられる。構築の所要時間は、</a:t>
            </a:r>
            <a:r>
              <a:rPr lang="en-US" altLang="ja-JP" sz="1200" dirty="0" smtClean="0"/>
              <a:t>30 </a:t>
            </a:r>
            <a:r>
              <a:rPr lang="ja-JP" altLang="en-US" sz="1200" dirty="0" smtClean="0"/>
              <a:t>分 ～</a:t>
            </a:r>
            <a:r>
              <a:rPr lang="en-US" altLang="ja-JP" sz="1200" dirty="0" smtClean="0"/>
              <a:t> 1 </a:t>
            </a:r>
            <a:r>
              <a:rPr lang="ja-JP" altLang="en-US" sz="1200" dirty="0" smtClean="0"/>
              <a:t>時間程度である。この </a:t>
            </a:r>
            <a:r>
              <a:rPr lang="en-US" altLang="ja-JP" sz="1200" dirty="0" smtClean="0"/>
              <a:t>DNS </a:t>
            </a:r>
            <a:r>
              <a:rPr lang="ja-JP" altLang="en-US" sz="1200" dirty="0" smtClean="0"/>
              <a:t>サーバーは、冗長およびロードバランスのため、</a:t>
            </a:r>
            <a:r>
              <a:rPr lang="en-US" altLang="ja-JP" sz="1200" dirty="0" smtClean="0"/>
              <a:t>2 </a:t>
            </a:r>
            <a:r>
              <a:rPr lang="ja-JP" altLang="en-US" sz="1200" dirty="0" smtClean="0"/>
              <a:t>台以上、異なるアベイビリティ・ゾーンで稼働させることが推奨される。同 </a:t>
            </a:r>
            <a:r>
              <a:rPr lang="en-US" altLang="ja-JP" sz="1200" dirty="0" smtClean="0"/>
              <a:t>DNS </a:t>
            </a:r>
            <a:r>
              <a:rPr lang="ja-JP" altLang="en-US" sz="1200" dirty="0" smtClean="0"/>
              <a:t>サーバーを稼働させるために必要なマテリアルとドキュメントは、</a:t>
            </a:r>
            <a:r>
              <a:rPr lang="en-US" altLang="ja-JP" sz="1200" dirty="0" smtClean="0"/>
              <a:t> </a:t>
            </a:r>
            <a:r>
              <a:rPr lang="en-US" altLang="ja-JP" sz="1200" u="sng" dirty="0" smtClean="0">
                <a:solidFill>
                  <a:srgbClr val="0000FF"/>
                </a:solidFill>
              </a:rPr>
              <a:t>https://github.com/IPA-CyberLab/IPA_DN_WildCardDnsServer/</a:t>
            </a:r>
            <a:r>
              <a:rPr lang="en-US" altLang="ja-JP" sz="1200" dirty="0" smtClean="0"/>
              <a:t> </a:t>
            </a:r>
            <a:r>
              <a:rPr lang="ja-JP" altLang="en-US" sz="1200" dirty="0" smtClean="0"/>
              <a:t>で、オープンソース・ソフトウェアとして無償公開されている。構築方法は、</a:t>
            </a:r>
            <a:r>
              <a:rPr lang="en-US" altLang="ja-JP" sz="1200" dirty="0" smtClean="0"/>
              <a:t>README.md </a:t>
            </a:r>
            <a:r>
              <a:rPr lang="ja-JP" altLang="en-US" sz="1200" dirty="0" smtClean="0"/>
              <a:t>に詳しく記載されている。この </a:t>
            </a:r>
            <a:r>
              <a:rPr lang="en-US" altLang="ja-JP" sz="1200" dirty="0" smtClean="0"/>
              <a:t>DNS </a:t>
            </a:r>
            <a:r>
              <a:rPr lang="ja-JP" altLang="en-US" sz="1200" dirty="0" smtClean="0"/>
              <a:t>サーバーの運用を開始した後は、インターネット上において、</a:t>
            </a:r>
            <a:r>
              <a:rPr lang="en-US" altLang="ja-JP" sz="1200" dirty="0" smtClean="0"/>
              <a:t>IPv4 </a:t>
            </a:r>
            <a:r>
              <a:rPr lang="ja-JP" altLang="en-US" sz="1200" dirty="0" smtClean="0"/>
              <a:t>アドレスを示す文字列を含む、例えば 「</a:t>
            </a:r>
            <a:r>
              <a:rPr lang="en-US" altLang="ja-JP" sz="1200" dirty="0" smtClean="0"/>
              <a:t>ws-1-2-3-4.example.org</a:t>
            </a:r>
            <a:r>
              <a:rPr lang="ja-JP" altLang="en-US" sz="1200" dirty="0" smtClean="0"/>
              <a:t>」 というような </a:t>
            </a:r>
            <a:r>
              <a:rPr lang="en-US" altLang="ja-JP" sz="1200" dirty="0" smtClean="0"/>
              <a:t>FQDN </a:t>
            </a:r>
            <a:r>
              <a:rPr lang="ja-JP" altLang="en-US" sz="1200" dirty="0" smtClean="0"/>
              <a:t>が、「</a:t>
            </a:r>
            <a:r>
              <a:rPr lang="en-US" altLang="ja-JP" sz="1200" dirty="0" smtClean="0"/>
              <a:t>example.org</a:t>
            </a:r>
            <a:r>
              <a:rPr lang="ja-JP" altLang="en-US" sz="1200" dirty="0" smtClean="0"/>
              <a:t>」の </a:t>
            </a:r>
            <a:r>
              <a:rPr lang="en-US" altLang="ja-JP" sz="1200" dirty="0" smtClean="0"/>
              <a:t>DNS </a:t>
            </a:r>
            <a:r>
              <a:rPr lang="ja-JP" altLang="en-US" sz="1200" dirty="0" smtClean="0"/>
              <a:t>権威サーバーによって、自動的に「</a:t>
            </a:r>
            <a:r>
              <a:rPr lang="en-US" altLang="ja-JP" sz="1200" dirty="0" smtClean="0"/>
              <a:t>1.2.3.4</a:t>
            </a:r>
            <a:r>
              <a:rPr lang="ja-JP" altLang="en-US" sz="1200" dirty="0" smtClean="0"/>
              <a:t>」という </a:t>
            </a:r>
            <a:r>
              <a:rPr lang="en-US" altLang="ja-JP" sz="1200" dirty="0" smtClean="0"/>
              <a:t>IPv4 </a:t>
            </a:r>
            <a:r>
              <a:rPr lang="ja-JP" altLang="en-US" sz="1200" dirty="0" smtClean="0"/>
              <a:t>アドレスとして解決されるようになる。</a:t>
            </a:r>
            <a:endParaRPr lang="en-US" altLang="ja-JP" sz="1200" dirty="0" smtClean="0"/>
          </a:p>
          <a:p>
            <a:pPr lvl="1">
              <a:lnSpc>
                <a:spcPct val="110000"/>
              </a:lnSpc>
              <a:buFont typeface="+mj-lt"/>
              <a:buAutoNum type="arabicPeriod"/>
            </a:pPr>
            <a:r>
              <a:rPr lang="en-US" altLang="ja-JP" sz="1200" b="1" dirty="0" smtClean="0"/>
              <a:t>『</a:t>
            </a:r>
            <a:r>
              <a:rPr lang="en-US" altLang="ja-JP" sz="1200" b="1" dirty="0" err="1" smtClean="0"/>
              <a:t>IPA_DN_WildcardCertServerUtil</a:t>
            </a:r>
            <a:r>
              <a:rPr lang="en-US" altLang="ja-JP" sz="1200" b="1" dirty="0" smtClean="0"/>
              <a:t> </a:t>
            </a:r>
            <a:r>
              <a:rPr lang="en-US" altLang="ja-JP" sz="1200" b="1" dirty="0"/>
              <a:t>(Python </a:t>
            </a:r>
            <a:r>
              <a:rPr lang="ja-JP" altLang="en-US" sz="1200" b="1" dirty="0"/>
              <a:t>で書かれた </a:t>
            </a:r>
            <a:r>
              <a:rPr lang="en-US" altLang="ja-JP" sz="1200" b="1" dirty="0" smtClean="0"/>
              <a:t>Let‘s </a:t>
            </a:r>
            <a:r>
              <a:rPr lang="en-US" altLang="ja-JP" sz="1200" b="1" dirty="0"/>
              <a:t>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smtClean="0"/>
              <a:t>)』</a:t>
            </a:r>
            <a:r>
              <a:rPr lang="ja-JP" altLang="en-US" sz="1200" b="1" dirty="0" smtClean="0"/>
              <a:t> </a:t>
            </a:r>
            <a:r>
              <a:rPr lang="ja-JP" altLang="en-US" sz="1200" dirty="0" smtClean="0"/>
              <a:t> </a:t>
            </a:r>
            <a:r>
              <a:rPr lang="en-US" altLang="ja-JP" sz="1200" b="1" u="sng" dirty="0" smtClean="0">
                <a:solidFill>
                  <a:srgbClr val="0000FF"/>
                </a:solidFill>
              </a:rPr>
              <a:t>https</a:t>
            </a:r>
            <a:r>
              <a:rPr lang="en-US" altLang="ja-JP" sz="1200" b="1" u="sng" dirty="0">
                <a:solidFill>
                  <a:srgbClr val="0000FF"/>
                </a:solidFill>
              </a:rPr>
              <a:t>://</a:t>
            </a:r>
            <a:r>
              <a:rPr lang="en-US" altLang="ja-JP" sz="1200" b="1" u="sng" dirty="0" smtClean="0">
                <a:solidFill>
                  <a:srgbClr val="0000FF"/>
                </a:solidFill>
              </a:rPr>
              <a:t>github.com/IPA-CyberLab/IPA_DN_WildcardCertServerUtil/</a:t>
            </a:r>
            <a:r>
              <a:rPr lang="en-US" altLang="ja-JP" sz="1200" dirty="0" smtClean="0"/>
              <a:t/>
            </a:r>
            <a:br>
              <a:rPr lang="en-US" altLang="ja-JP" sz="1200" dirty="0" smtClean="0"/>
            </a:br>
            <a:r>
              <a:rPr lang="ja-JP" altLang="en-US" sz="1200" dirty="0" smtClean="0"/>
              <a:t>これは、</a:t>
            </a:r>
            <a:r>
              <a:rPr lang="en-US" altLang="ja-JP" sz="1200" dirty="0" smtClean="0"/>
              <a:t>AWS </a:t>
            </a:r>
            <a:r>
              <a:rPr lang="ja-JP" altLang="en-US" sz="1200" dirty="0" smtClean="0"/>
              <a:t>等のクラウド上で、大変安価な </a:t>
            </a:r>
            <a:r>
              <a:rPr lang="en-US" altLang="ja-JP" sz="1200" dirty="0" smtClean="0"/>
              <a:t>x64 </a:t>
            </a:r>
            <a:r>
              <a:rPr lang="ja-JP" altLang="en-US" sz="1200" dirty="0" smtClean="0"/>
              <a:t>型 </a:t>
            </a:r>
            <a:r>
              <a:rPr lang="en-US" altLang="ja-JP" sz="1200" dirty="0" smtClean="0"/>
              <a:t>VM </a:t>
            </a:r>
            <a:r>
              <a:rPr lang="ja-JP" altLang="en-US" sz="1200" dirty="0" smtClean="0"/>
              <a:t>を利用し、月額 </a:t>
            </a:r>
            <a:r>
              <a:rPr lang="en-US" altLang="ja-JP" sz="1200" dirty="0" smtClean="0"/>
              <a:t>1 </a:t>
            </a:r>
            <a:r>
              <a:rPr lang="ja-JP" altLang="en-US" sz="1200" dirty="0" smtClean="0"/>
              <a:t>台あたり </a:t>
            </a:r>
            <a:r>
              <a:rPr lang="en-US" altLang="ja-JP" sz="1200" dirty="0" smtClean="0"/>
              <a:t>420 </a:t>
            </a:r>
            <a:r>
              <a:rPr lang="ja-JP" altLang="en-US" sz="1200" dirty="0" smtClean="0"/>
              <a:t>円程度 </a:t>
            </a:r>
            <a:r>
              <a:rPr lang="en-US" altLang="ja-JP" sz="1200" dirty="0" smtClean="0"/>
              <a:t>+ </a:t>
            </a:r>
            <a:r>
              <a:rPr lang="ja-JP" altLang="en-US" sz="1200" dirty="0" smtClean="0"/>
              <a:t>ストレージ</a:t>
            </a:r>
            <a:r>
              <a:rPr lang="ja-JP" altLang="en-US" sz="1200" dirty="0"/>
              <a:t>・ネットワーク転送課金のみで運用が可能であると見積もられる。構築の所要時間は、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サーバーは、</a:t>
            </a:r>
            <a:r>
              <a:rPr lang="en-US" altLang="ja-JP" sz="1200" dirty="0" smtClean="0"/>
              <a:t>1 </a:t>
            </a:r>
            <a:r>
              <a:rPr lang="ja-JP" altLang="en-US" sz="1200" dirty="0" smtClean="0"/>
              <a:t>台のみ構築すればよい。同</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サーバーを稼働させるため</a:t>
            </a:r>
            <a:r>
              <a:rPr lang="ja-JP" altLang="en-US" sz="1200" dirty="0"/>
              <a:t>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u="sng" dirty="0" smtClean="0">
                <a:solidFill>
                  <a:srgbClr val="0000FF"/>
                </a:solidFill>
              </a:rPr>
              <a:t>/</a:t>
            </a:r>
            <a:r>
              <a:rPr lang="en-US" altLang="ja-JP" sz="1200" dirty="0" smtClean="0"/>
              <a:t> </a:t>
            </a:r>
            <a:r>
              <a:rPr lang="ja-JP" altLang="en-US" sz="1200" dirty="0" smtClean="0"/>
              <a:t>で、</a:t>
            </a:r>
            <a:r>
              <a:rPr lang="ja-JP" altLang="en-US" sz="1200" dirty="0"/>
              <a:t>オープンソース・ソフトウェアとして無償公開されている</a:t>
            </a:r>
            <a:r>
              <a:rPr lang="ja-JP" altLang="en-US" sz="1200" dirty="0" smtClean="0"/>
              <a:t>。</a:t>
            </a:r>
            <a:r>
              <a:rPr lang="ja-JP" altLang="en-US" sz="1200" dirty="0"/>
              <a:t>構築方法は、</a:t>
            </a:r>
            <a:r>
              <a:rPr lang="en-US" altLang="ja-JP" sz="1200" dirty="0"/>
              <a:t>README.md </a:t>
            </a:r>
            <a:r>
              <a:rPr lang="ja-JP" altLang="en-US" sz="1200" dirty="0"/>
              <a:t>に詳しく記載されている</a:t>
            </a:r>
            <a:r>
              <a:rPr lang="ja-JP" altLang="en-US" sz="1200" dirty="0" smtClean="0"/>
              <a:t>。この</a:t>
            </a:r>
            <a:r>
              <a:rPr lang="ja-JP" altLang="en-US" sz="1200" dirty="0"/>
              <a:t>ワイルドカード </a:t>
            </a:r>
            <a:r>
              <a:rPr lang="en-US" altLang="ja-JP" sz="1200" dirty="0"/>
              <a:t>DNS </a:t>
            </a:r>
            <a:r>
              <a:rPr lang="ja-JP" altLang="en-US" sz="1200" dirty="0"/>
              <a:t>用証明書自動更新・証明書ファイル提供</a:t>
            </a:r>
            <a:r>
              <a:rPr lang="ja-JP" altLang="en-US" sz="1200" dirty="0" smtClean="0"/>
              <a:t>サーバーを開始した後は、このサーバーは </a:t>
            </a:r>
            <a:r>
              <a:rPr lang="en-US" altLang="ja-JP" sz="1200" dirty="0" smtClean="0"/>
              <a:t>HTTP/HTTPS </a:t>
            </a:r>
            <a:r>
              <a:rPr lang="ja-JP" altLang="en-US" sz="1200" dirty="0" smtClean="0"/>
              <a:t>サーバーとして稼働し、</a:t>
            </a:r>
            <a:r>
              <a:rPr lang="en-US" altLang="ja-JP" sz="1200" dirty="0" smtClean="0"/>
              <a:t>Basic </a:t>
            </a:r>
            <a:r>
              <a:rPr lang="ja-JP" altLang="en-US" sz="1200" dirty="0" smtClean="0"/>
              <a:t>認証を経た上で、要求元クライアントに対して常に新しいワイルドカード証明書を供給できるようになる。本システムは </a:t>
            </a:r>
            <a:r>
              <a:rPr lang="en-US" altLang="ja-JP" sz="1200" dirty="0" smtClean="0"/>
              <a:t>Let's Encrypt</a:t>
            </a:r>
            <a:r>
              <a:rPr lang="ja-JP" altLang="en-US" sz="1200" dirty="0" smtClean="0"/>
              <a:t> サービスを用いて </a:t>
            </a:r>
            <a:r>
              <a:rPr lang="en-US" altLang="ja-JP" sz="1200" dirty="0" smtClean="0"/>
              <a:t>1 </a:t>
            </a:r>
            <a:r>
              <a:rPr lang="ja-JP" altLang="en-US" sz="1200" dirty="0" smtClean="0"/>
              <a:t>ヶ月に </a:t>
            </a:r>
            <a:r>
              <a:rPr lang="en-US" altLang="ja-JP" sz="1200" dirty="0" smtClean="0"/>
              <a:t>1 </a:t>
            </a:r>
            <a:r>
              <a:rPr lang="ja-JP" altLang="en-US" sz="1200" dirty="0" smtClean="0"/>
              <a:t>回証明書を更新する。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smtClean="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a:t>
            </a:r>
            <a:r>
              <a:rPr lang="ja-JP" altLang="en-US" sz="1600" dirty="0" smtClean="0"/>
              <a:t>インフラ」を「シン・テレワークシステム </a:t>
            </a:r>
            <a:r>
              <a:rPr lang="en-US" altLang="ja-JP" sz="1600" dirty="0" smtClean="0"/>
              <a:t>HTML5 </a:t>
            </a:r>
            <a:r>
              <a:rPr lang="ja-JP" altLang="en-US" sz="1600" dirty="0" smtClean="0"/>
              <a:t>版 </a:t>
            </a:r>
            <a:r>
              <a:rPr lang="en-US" altLang="ja-JP" sz="1600" dirty="0" smtClean="0"/>
              <a:t>Web </a:t>
            </a:r>
            <a:r>
              <a:rPr lang="ja-JP" altLang="en-US" sz="1600" dirty="0" smtClean="0"/>
              <a:t>クライアント」に適用する手順</a:t>
            </a:r>
            <a:endParaRPr lang="en-US" altLang="ja-JP" sz="1600" dirty="0" smtClean="0"/>
          </a:p>
          <a:p>
            <a:r>
              <a:rPr lang="en-US" altLang="ja-JP" sz="1600" dirty="0" smtClean="0"/>
              <a:t>(3) </a:t>
            </a:r>
            <a:r>
              <a:rPr lang="ja-JP" altLang="en-US" sz="1600" dirty="0" smtClean="0"/>
              <a:t>で述べた方法で構築した</a:t>
            </a:r>
            <a:r>
              <a:rPr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a:t>
            </a:r>
            <a:r>
              <a:rPr lang="ja-JP" altLang="en-US" sz="1600" dirty="0" smtClean="0"/>
              <a:t>」により、以下の項目が定まった状態となっているはずである。</a:t>
            </a:r>
            <a:endParaRPr lang="en-US" altLang="ja-JP" sz="1600" dirty="0" smtClean="0"/>
          </a:p>
          <a:p>
            <a:pPr marL="914400" lvl="1" indent="-457200">
              <a:buFont typeface="+mj-lt"/>
              <a:buAutoNum type="arabicPeriod"/>
            </a:pPr>
            <a:r>
              <a:rPr lang="en-US" altLang="ja-JP" sz="1400" dirty="0" smtClean="0"/>
              <a:t>Wildcard DNS </a:t>
            </a:r>
            <a:r>
              <a:rPr lang="ja-JP" altLang="en-US" sz="1400" dirty="0" smtClean="0"/>
              <a:t>ドメイン名。例</a:t>
            </a:r>
            <a:r>
              <a:rPr lang="en-US" altLang="ja-JP" sz="1400" dirty="0" smtClean="0"/>
              <a:t>: </a:t>
            </a:r>
            <a:r>
              <a:rPr lang="ja-JP" altLang="en-US" sz="1400" dirty="0" smtClean="0"/>
              <a:t>「</a:t>
            </a:r>
            <a:r>
              <a:rPr lang="en-US" altLang="ja-JP" sz="1400" dirty="0" smtClean="0"/>
              <a:t>websocket.jp</a:t>
            </a:r>
            <a:r>
              <a:rPr lang="ja-JP" altLang="en-US" sz="1400" dirty="0" smtClean="0"/>
              <a:t>」</a:t>
            </a:r>
            <a:endParaRPr lang="en-US" altLang="ja-JP" sz="1400" dirty="0" smtClean="0"/>
          </a:p>
          <a:p>
            <a:pPr marL="914400" lvl="1" indent="-457200">
              <a:buFont typeface="+mj-lt"/>
              <a:buAutoNum type="arabicPeriod"/>
            </a:pPr>
            <a:r>
              <a:rPr lang="ja-JP" altLang="en-US" sz="1400" dirty="0" smtClean="0"/>
              <a:t>「</a:t>
            </a:r>
            <a:r>
              <a:rPr lang="en-US" altLang="ja-JP" sz="1400" dirty="0" smtClean="0"/>
              <a:t>cert.cer</a:t>
            </a:r>
            <a:r>
              <a:rPr lang="ja-JP" altLang="en-US" sz="1400" dirty="0" smtClean="0"/>
              <a:t>」、「</a:t>
            </a:r>
            <a:r>
              <a:rPr lang="en-US" altLang="ja-JP" sz="1400" dirty="0" err="1" smtClean="0"/>
              <a:t>cert.key</a:t>
            </a:r>
            <a:r>
              <a:rPr lang="ja-JP" altLang="en-US" sz="1400" dirty="0" smtClean="0"/>
              <a:t>」、「</a:t>
            </a:r>
            <a:r>
              <a:rPr lang="en-US" altLang="ja-JP" sz="1400" dirty="0" smtClean="0"/>
              <a:t>timestamp.txt</a:t>
            </a:r>
            <a:r>
              <a:rPr lang="ja-JP" altLang="en-US" sz="1400" dirty="0" smtClean="0"/>
              <a:t>」の </a:t>
            </a:r>
            <a:r>
              <a:rPr lang="en-US" altLang="ja-JP" sz="1400" dirty="0" smtClean="0"/>
              <a:t>3 </a:t>
            </a:r>
            <a:r>
              <a:rPr lang="ja-JP" altLang="en-US" sz="1400" dirty="0" smtClean="0"/>
              <a:t>ファイルを常に供給する、</a:t>
            </a:r>
            <a:r>
              <a:rPr lang="en-US" altLang="ja-JP" sz="1400" dirty="0" smtClean="0"/>
              <a:t>Basic</a:t>
            </a:r>
            <a:r>
              <a:rPr lang="ja-JP" altLang="en-US" sz="1400" dirty="0" smtClean="0"/>
              <a:t> 認証で保護された、インターネット上でアクセス可能な </a:t>
            </a:r>
            <a:r>
              <a:rPr lang="en-US" altLang="ja-JP" sz="1400" dirty="0" smtClean="0"/>
              <a:t>HTTP/HTTPS </a:t>
            </a:r>
            <a:r>
              <a:rPr lang="ja-JP" altLang="en-US" sz="1400" dirty="0" smtClean="0"/>
              <a:t>の </a:t>
            </a:r>
            <a:r>
              <a:rPr lang="en-US" altLang="ja-JP" sz="1400" dirty="0" smtClean="0"/>
              <a:t>URL</a:t>
            </a:r>
            <a:r>
              <a:rPr lang="ja-JP" altLang="en-US" sz="1400" dirty="0" err="1" smtClean="0"/>
              <a:t>。</a:t>
            </a:r>
            <a:r>
              <a:rPr lang="en-US" altLang="ja-JP" sz="1400" dirty="0" smtClean="0"/>
              <a:t/>
            </a:r>
            <a:br>
              <a:rPr lang="en-US" altLang="ja-JP" sz="1400" dirty="0" smtClean="0"/>
            </a:br>
            <a:r>
              <a:rPr lang="ja-JP" altLang="en-US" sz="1400" dirty="0" smtClean="0"/>
              <a:t>例</a:t>
            </a:r>
            <a:r>
              <a:rPr lang="en-US" altLang="ja-JP" sz="1400" dirty="0"/>
              <a:t>: http://ssl-cert-server.websocket.jp/wildcard_cert_files/websocket.jp/latest</a:t>
            </a:r>
            <a:r>
              <a:rPr lang="en-US" altLang="ja-JP" sz="1400" dirty="0" smtClean="0"/>
              <a:t>/</a:t>
            </a:r>
          </a:p>
          <a:p>
            <a:pPr marL="914400" lvl="1" indent="-457200">
              <a:buFont typeface="+mj-lt"/>
              <a:buAutoNum type="arabicPeriod"/>
            </a:pPr>
            <a:r>
              <a:rPr lang="en-US" altLang="ja-JP" sz="1400" dirty="0" smtClean="0"/>
              <a:t>1 </a:t>
            </a:r>
            <a:r>
              <a:rPr lang="ja-JP" altLang="en-US" sz="1400" dirty="0" smtClean="0"/>
              <a:t>の </a:t>
            </a:r>
            <a:r>
              <a:rPr lang="en-US" altLang="ja-JP" sz="1400" dirty="0" smtClean="0"/>
              <a:t>URL </a:t>
            </a:r>
            <a:r>
              <a:rPr lang="ja-JP" altLang="en-US" sz="1400" dirty="0" smtClean="0"/>
              <a:t>にアクセスするための </a:t>
            </a:r>
            <a:r>
              <a:rPr lang="en-US" altLang="ja-JP" sz="1400" dirty="0" smtClean="0"/>
              <a:t>Basic </a:t>
            </a:r>
            <a:r>
              <a:rPr lang="ja-JP" altLang="en-US" sz="1400" dirty="0" smtClean="0"/>
              <a:t>認証のユーザー名とパスワード文字列。</a:t>
            </a:r>
            <a:r>
              <a:rPr lang="en-US" altLang="ja-JP" sz="1400" dirty="0" smtClean="0"/>
              <a:t/>
            </a:r>
            <a:br>
              <a:rPr lang="en-US" altLang="ja-JP" sz="1400" dirty="0" smtClean="0"/>
            </a:br>
            <a:r>
              <a:rPr lang="ja-JP" altLang="en-US" sz="1400" dirty="0" smtClean="0"/>
              <a:t>例</a:t>
            </a:r>
            <a:r>
              <a:rPr lang="en-US" altLang="ja-JP" sz="1400" dirty="0"/>
              <a:t>: user123 / pass123</a:t>
            </a:r>
            <a:endParaRPr lang="en-US" altLang="ja-JP" sz="1400" dirty="0" smtClean="0"/>
          </a:p>
          <a:p>
            <a:r>
              <a:rPr kumimoji="1" lang="ja-JP" altLang="en-US" sz="1600" dirty="0" smtClean="0"/>
              <a:t>シン・テレワークシステム コントローラの設定を変更し、上記の </a:t>
            </a:r>
            <a:r>
              <a:rPr kumimoji="1" lang="en-US" altLang="ja-JP" sz="1600" dirty="0" smtClean="0"/>
              <a:t>3 </a:t>
            </a:r>
            <a:r>
              <a:rPr kumimoji="1" lang="ja-JP" altLang="en-US" sz="1600" dirty="0" smtClean="0"/>
              <a:t>項目を下記のように適用する。デフォルトで、「</a:t>
            </a:r>
            <a:r>
              <a:rPr kumimoji="1" lang="en-US" altLang="ja-JP" sz="1600" dirty="0" smtClean="0"/>
              <a:t>websocket.j</a:t>
            </a:r>
            <a:r>
              <a:rPr lang="en-US" altLang="ja-JP" sz="1600" dirty="0" smtClean="0"/>
              <a:t>p</a:t>
            </a:r>
            <a:r>
              <a:rPr lang="ja-JP" altLang="en-US" sz="1600" dirty="0" smtClean="0"/>
              <a:t>」のサンプルドメインを使用する設定が入っているので、これを書き換えれば良い。</a:t>
            </a:r>
            <a:r>
              <a:rPr kumimoji="1" lang="ja-JP" altLang="en-US" sz="1600" dirty="0" smtClean="0"/>
              <a:t>変更操作方法は、</a:t>
            </a:r>
            <a:r>
              <a:rPr lang="ja-JP" altLang="en-US" sz="1600" dirty="0" smtClean="0"/>
              <a:t>「</a:t>
            </a:r>
            <a:r>
              <a:rPr lang="en-US" altLang="ja-JP" sz="1600" dirty="0" smtClean="0"/>
              <a:t>8-14</a:t>
            </a:r>
            <a:r>
              <a:rPr lang="en-US" altLang="ja-JP" sz="1600" dirty="0"/>
              <a:t>. </a:t>
            </a:r>
            <a:r>
              <a:rPr lang="ja-JP" altLang="en-US" sz="1600" dirty="0"/>
              <a:t>コントローラの設定変数の確認と</a:t>
            </a:r>
            <a:r>
              <a:rPr lang="ja-JP" altLang="en-US" sz="1600" dirty="0" smtClean="0"/>
              <a:t>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a:t>
            </a:r>
            <a:r>
              <a:rPr lang="ja-JP" altLang="en-US" sz="1400" b="1" dirty="0">
                <a:solidFill>
                  <a:srgbClr val="FF0000"/>
                </a:solidFill>
              </a:rPr>
              <a:t>する</a:t>
            </a:r>
            <a:r>
              <a:rPr lang="ja-JP" altLang="en-US" sz="1400" b="1" dirty="0" smtClean="0">
                <a:solidFill>
                  <a:srgbClr val="FF0000"/>
                </a:solidFill>
              </a:rPr>
              <a:t>。</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smtClean="0">
                <a:solidFill>
                  <a:srgbClr val="FF0000"/>
                </a:solidFill>
              </a:rPr>
              <a:t>1. </a:t>
            </a:r>
            <a:r>
              <a:rPr kumimoji="1" lang="ja-JP" altLang="en-US" sz="1400" b="1" dirty="0" smtClean="0">
                <a:solidFill>
                  <a:srgbClr val="FF0000"/>
                </a:solidFill>
              </a:rPr>
              <a:t>の項目を設定する</a:t>
            </a:r>
            <a:r>
              <a:rPr kumimoji="1" lang="ja-JP" altLang="en-US" sz="1400" b="1" dirty="0" smtClean="0">
                <a:solidFill>
                  <a:srgbClr val="FF0000"/>
                </a:solidFill>
              </a:rPr>
              <a:t>。 </a:t>
            </a:r>
            <a:r>
              <a:rPr kumimoji="1" lang="en-US" altLang="ja-JP" sz="1400" b="1" dirty="0" smtClean="0">
                <a:solidFill>
                  <a:srgbClr val="FF0000"/>
                </a:solidFill>
              </a:rPr>
              <a:t>(</a:t>
            </a:r>
            <a:r>
              <a:rPr kumimoji="1" lang="ja-JP" altLang="en-US" sz="1400" b="1" dirty="0" smtClean="0">
                <a:solidFill>
                  <a:srgbClr val="FF0000"/>
                </a:solidFill>
              </a:rPr>
              <a:t>→ これ</a:t>
            </a:r>
            <a:r>
              <a:rPr kumimoji="1" lang="ja-JP" altLang="en-US" sz="1400" b="1" smtClean="0">
                <a:solidFill>
                  <a:srgbClr val="FF0000"/>
                </a:solidFill>
              </a:rPr>
              <a:t>は、「</a:t>
            </a:r>
            <a:r>
              <a:rPr kumimoji="1" lang="en-US" altLang="ja-JP" sz="1400" b="1" dirty="0" smtClean="0">
                <a:solidFill>
                  <a:srgbClr val="FF0000"/>
                </a:solidFill>
              </a:rPr>
              <a:t>9-13B</a:t>
            </a:r>
            <a:r>
              <a:rPr kumimoji="1" lang="ja-JP" altLang="en-US" sz="1400" b="1" dirty="0" smtClean="0">
                <a:solidFill>
                  <a:srgbClr val="FF0000"/>
                </a:solidFill>
              </a:rPr>
              <a:t>」で説明されている目的で使用されるドメイン名である。</a:t>
            </a:r>
            <a:r>
              <a:rPr kumimoji="1" lang="en-US" altLang="ja-JP" sz="1400" b="1" dirty="0" smtClean="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smtClean="0">
                <a:solidFill>
                  <a:srgbClr val="0000FF"/>
                </a:solidFill>
              </a:rPr>
              <a:t>2. </a:t>
            </a:r>
            <a:r>
              <a:rPr kumimoji="1" lang="ja-JP" altLang="en-US" sz="1400" b="1" dirty="0" smtClean="0">
                <a:solidFill>
                  <a:srgbClr val="0000FF"/>
                </a:solidFill>
              </a:rPr>
              <a:t>の項目を設定する。</a:t>
            </a:r>
            <a:endParaRPr kumimoji="1" lang="ja-JP" altLang="en-US" sz="1400" b="1" dirty="0">
              <a:solidFill>
                <a:srgbClr val="0000FF"/>
              </a:solidFill>
            </a:endParaRP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smtClean="0">
                <a:solidFill>
                  <a:schemeClr val="accent6">
                    <a:lumMod val="75000"/>
                  </a:schemeClr>
                </a:solidFill>
              </a:rPr>
              <a:t>3. </a:t>
            </a:r>
            <a:r>
              <a:rPr kumimoji="1" lang="ja-JP" altLang="en-US" sz="1400" b="1" dirty="0" smtClean="0">
                <a:solidFill>
                  <a:schemeClr val="accent6">
                    <a:lumMod val="75000"/>
                  </a:schemeClr>
                </a:solidFill>
              </a:rPr>
              <a:t>の項目を設定する</a:t>
            </a:r>
            <a:r>
              <a:rPr lang="ja-JP" altLang="en-US" sz="1400" b="1" dirty="0" smtClean="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smtClean="0"/>
              <a:t>「シン・テレワークシステム コントローラ」</a:t>
            </a:r>
            <a:r>
              <a:rPr lang="ja-JP" altLang="en-US" sz="1600" dirty="0"/>
              <a:t>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a:t>
            </a:r>
            <a:r>
              <a:rPr lang="ja-JP" altLang="en-US" sz="1600" dirty="0" smtClean="0"/>
              <a:t>更新する。そして、すべての中継ゲートウェイ宛にその証明書と秘密鍵を配布する。また</a:t>
            </a:r>
            <a:r>
              <a:rPr lang="ja-JP" altLang="en-US" sz="1600" dirty="0"/>
              <a:t>、</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smtClean="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a:t>
            </a:r>
            <a:r>
              <a:rPr lang="ja-JP" altLang="en-US" sz="1400" dirty="0" smtClean="0"/>
              <a:t>」が「</a:t>
            </a:r>
            <a:r>
              <a:rPr lang="ja-JP" altLang="en-US" sz="1400" dirty="0"/>
              <a:t>シン・テレワークシステム </a:t>
            </a:r>
            <a:r>
              <a:rPr lang="en-US" altLang="ja-JP" sz="1400" dirty="0"/>
              <a:t>HTML5 </a:t>
            </a:r>
            <a:r>
              <a:rPr lang="ja-JP" altLang="en-US" sz="1400" dirty="0"/>
              <a:t>版 </a:t>
            </a:r>
            <a:r>
              <a:rPr lang="en-US" altLang="ja-JP" sz="1400" dirty="0"/>
              <a:t>Web </a:t>
            </a:r>
            <a:r>
              <a:rPr lang="ja-JP" altLang="en-US" sz="1400" dirty="0"/>
              <a:t>クライアント</a:t>
            </a:r>
            <a:r>
              <a:rPr lang="ja-JP" altLang="en-US" sz="1400" dirty="0" smtClean="0"/>
              <a:t>」に正しく適用されたことを確認する手順</a:t>
            </a:r>
            <a:endParaRPr lang="en-US" altLang="ja-JP" sz="1400" dirty="0"/>
          </a:p>
          <a:p>
            <a:pPr>
              <a:lnSpc>
                <a:spcPct val="100000"/>
              </a:lnSpc>
            </a:pPr>
            <a:r>
              <a:rPr kumimoji="1" lang="en-US" altLang="ja-JP" sz="1600" dirty="0" smtClean="0"/>
              <a:t>(4) </a:t>
            </a:r>
            <a:r>
              <a:rPr kumimoji="1" lang="ja-JP" altLang="en-US" sz="1600" dirty="0" smtClean="0"/>
              <a:t>の変更が完了したら、「シン・テレワークシステム コントローラ」 </a:t>
            </a:r>
            <a:r>
              <a:rPr kumimoji="1" lang="en-US" altLang="ja-JP" sz="1600" dirty="0" smtClean="0"/>
              <a:t>(2 </a:t>
            </a:r>
            <a:r>
              <a:rPr kumimoji="1" lang="ja-JP" altLang="en-US" sz="1600" dirty="0" smtClean="0"/>
              <a:t>台以上ある場合はすべて</a:t>
            </a:r>
            <a:r>
              <a:rPr kumimoji="1" lang="en-US" altLang="ja-JP" sz="1600" dirty="0" smtClean="0"/>
              <a:t>) </a:t>
            </a:r>
            <a:r>
              <a:rPr kumimoji="1" lang="ja-JP" altLang="en-US" sz="1600" dirty="0" smtClean="0"/>
              <a:t>のデーモンを再起動する。再起動をしたくない場合は、</a:t>
            </a:r>
            <a:r>
              <a:rPr kumimoji="1" lang="en-US" altLang="ja-JP" sz="1600" dirty="0" smtClean="0"/>
              <a:t>1 </a:t>
            </a:r>
            <a:r>
              <a:rPr kumimoji="1" lang="ja-JP" altLang="en-US" sz="1600" dirty="0" smtClean="0"/>
              <a:t>時間以上待つ。このようにすると、</a:t>
            </a:r>
            <a:r>
              <a:rPr kumimoji="1" lang="en-US" altLang="ja-JP" sz="1600" dirty="0" smtClean="0"/>
              <a:t>(4) </a:t>
            </a:r>
            <a:r>
              <a:rPr kumimoji="1" lang="ja-JP" altLang="en-US" sz="1600" dirty="0" smtClean="0"/>
              <a:t>で指定した </a:t>
            </a:r>
            <a:r>
              <a:rPr kumimoji="1" lang="en-US" altLang="ja-JP" sz="1600" dirty="0" smtClean="0"/>
              <a:t>URL </a:t>
            </a:r>
            <a:r>
              <a:rPr kumimoji="1" lang="ja-JP" altLang="en-US" sz="1600" dirty="0" smtClean="0"/>
              <a:t>から証明書がダウンロードされる。</a:t>
            </a:r>
            <a:endParaRPr kumimoji="1" lang="en-US" altLang="ja-JP" sz="1600" dirty="0" smtClean="0"/>
          </a:p>
          <a:p>
            <a:pPr lvl="1">
              <a:lnSpc>
                <a:spcPct val="100000"/>
              </a:lnSpc>
            </a:pPr>
            <a:r>
              <a:rPr kumimoji="1" lang="ja-JP" altLang="en-US" sz="1200" dirty="0" smtClean="0"/>
              <a:t>ダウンロードされた証明書・秘密鍵は、直ちに </a:t>
            </a:r>
            <a:r>
              <a:rPr kumimoji="1" lang="en-US" altLang="ja-JP" sz="1200" dirty="0" smtClean="0"/>
              <a:t>(</a:t>
            </a:r>
            <a:r>
              <a:rPr kumimoji="1" lang="ja-JP" altLang="en-US" sz="1200" dirty="0" smtClean="0"/>
              <a:t>厳密には、コントローラ設定変数の </a:t>
            </a:r>
            <a:r>
              <a:rPr lang="en-US" altLang="ja-JP" sz="1200" dirty="0" err="1" smtClean="0"/>
              <a:t>GateSettings_Int_ReportInterval</a:t>
            </a:r>
            <a:r>
              <a:rPr lang="en-US" altLang="ja-JP" sz="1200" dirty="0" smtClean="0"/>
              <a:t> </a:t>
            </a:r>
            <a:r>
              <a:rPr lang="ja-JP" altLang="en-US" sz="1200" dirty="0" smtClean="0"/>
              <a:t>ミリ秒間隔で</a:t>
            </a:r>
            <a:r>
              <a:rPr lang="en-US" altLang="ja-JP" sz="1200" dirty="0" smtClean="0"/>
              <a:t>) </a:t>
            </a:r>
            <a:r>
              <a:rPr lang="ja-JP" altLang="en-US" sz="1200" dirty="0" smtClean="0"/>
              <a:t>すべての中継ゲートウェイに対して配信される。</a:t>
            </a:r>
            <a:endParaRPr lang="en-US" altLang="ja-JP" sz="1200" dirty="0" smtClean="0"/>
          </a:p>
          <a:p>
            <a:pPr lvl="1">
              <a:lnSpc>
                <a:spcPct val="100000"/>
              </a:lnSpc>
            </a:pPr>
            <a:r>
              <a:rPr kumimoji="1" lang="ja-JP" altLang="en-US" sz="1200" dirty="0" smtClean="0"/>
              <a:t>上記の配信を受けた中継ゲートウェイは、</a:t>
            </a:r>
            <a:r>
              <a:rPr lang="ja-JP" altLang="en-US" sz="1200" dirty="0"/>
              <a:t>証明書・秘密</a:t>
            </a:r>
            <a:r>
              <a:rPr lang="ja-JP" altLang="en-US" sz="1200" dirty="0" smtClean="0"/>
              <a:t>鍵を、</a:t>
            </a:r>
            <a:r>
              <a:rPr lang="en-US" altLang="ja-JP" sz="1200" dirty="0" err="1" smtClean="0"/>
              <a:t>thingate</a:t>
            </a:r>
            <a:r>
              <a:rPr lang="en-US" altLang="ja-JP" sz="1200" dirty="0" smtClean="0"/>
              <a:t> </a:t>
            </a:r>
            <a:r>
              <a:rPr lang="ja-JP" altLang="en-US" sz="1200" dirty="0" smtClean="0"/>
              <a:t>プログラムのあるディレクトリ内の「</a:t>
            </a:r>
            <a:r>
              <a:rPr lang="en-US" altLang="ja-JP" sz="1200" dirty="0" err="1" smtClean="0"/>
              <a:t>websocket_certs_cache</a:t>
            </a:r>
            <a:r>
              <a:rPr lang="ja-JP" altLang="en-US" sz="1200" dirty="0" smtClean="0"/>
              <a:t>」という名前のディレクトリにキャッシュして保存する。したがって、各</a:t>
            </a:r>
            <a:r>
              <a:rPr lang="ja-JP" altLang="en-US" sz="1200" dirty="0"/>
              <a:t>中継</a:t>
            </a:r>
            <a:r>
              <a:rPr lang="ja-JP" altLang="en-US" sz="1200" dirty="0" smtClean="0"/>
              <a:t>ゲートウェイの </a:t>
            </a:r>
            <a:r>
              <a:rPr lang="en-US" altLang="ja-JP" sz="1200" dirty="0" err="1" smtClean="0"/>
              <a:t>thingate</a:t>
            </a:r>
            <a:r>
              <a:rPr lang="en-US" altLang="ja-JP" sz="1200" dirty="0" smtClean="0"/>
              <a:t> </a:t>
            </a:r>
            <a:r>
              <a:rPr lang="ja-JP" altLang="en-US" sz="1200" dirty="0"/>
              <a:t>プログラムのあるディレクトリ内の「</a:t>
            </a:r>
            <a:r>
              <a:rPr lang="en-US" altLang="ja-JP" sz="1200" dirty="0" err="1"/>
              <a:t>websocket_certs_cache</a:t>
            </a:r>
            <a:r>
              <a:rPr lang="ja-JP" altLang="en-US" sz="1200" dirty="0"/>
              <a:t>」という名前の</a:t>
            </a:r>
            <a:r>
              <a:rPr lang="ja-JP" altLang="en-US" sz="1200" dirty="0" smtClean="0"/>
              <a:t>ディレクトリに、</a:t>
            </a:r>
            <a:r>
              <a:rPr lang="ja-JP" altLang="en-US" sz="1200" dirty="0"/>
              <a:t>独自の</a:t>
            </a:r>
            <a:r>
              <a:rPr lang="ja-JP" altLang="en-US" sz="1200" dirty="0" smtClean="0"/>
              <a:t>「</a:t>
            </a:r>
            <a:r>
              <a:rPr lang="en-US" altLang="ja-JP" sz="1200" dirty="0" smtClean="0"/>
              <a:t>SSL </a:t>
            </a:r>
            <a:r>
              <a:rPr lang="ja-JP" altLang="en-US" sz="1200" dirty="0"/>
              <a:t>証明書インフラ</a:t>
            </a:r>
            <a:r>
              <a:rPr lang="ja-JP" altLang="en-US" sz="1200" dirty="0" smtClean="0"/>
              <a:t>」が供給する証明書と同一の証明書が出現すれば成功である。</a:t>
            </a:r>
            <a:r>
              <a:rPr lang="en-US" altLang="ja-JP" sz="1200" dirty="0" smtClean="0"/>
              <a:t>(</a:t>
            </a:r>
            <a:r>
              <a:rPr lang="ja-JP" altLang="en-US" sz="1200" dirty="0" smtClean="0"/>
              <a:t>証明書チェーンは分離され、個別の </a:t>
            </a:r>
            <a:r>
              <a:rPr lang="en-US" altLang="ja-JP" sz="1200" dirty="0" smtClean="0"/>
              <a:t>PEM </a:t>
            </a:r>
            <a:r>
              <a:rPr lang="ja-JP" altLang="en-US" sz="1200" dirty="0" smtClean="0"/>
              <a:t>ファイルとして保存されることに留意すること。</a:t>
            </a:r>
            <a:r>
              <a:rPr lang="en-US" altLang="ja-JP" sz="1200" dirty="0" smtClean="0"/>
              <a:t>)</a:t>
            </a:r>
          </a:p>
          <a:p>
            <a:pPr lvl="1">
              <a:lnSpc>
                <a:spcPct val="100000"/>
              </a:lnSpc>
            </a:pPr>
            <a:r>
              <a:rPr kumimoji="1" lang="ja-JP" altLang="en-US" sz="1200" dirty="0" smtClean="0"/>
              <a:t>上記がうまくいかない場合は、コントローラの設定の誤りか、</a:t>
            </a:r>
            <a:r>
              <a:rPr lang="ja-JP" altLang="en-US" sz="1200" dirty="0"/>
              <a:t>独自の「</a:t>
            </a:r>
            <a:r>
              <a:rPr lang="en-US" altLang="ja-JP" sz="1200" dirty="0"/>
              <a:t>SSL </a:t>
            </a:r>
            <a:r>
              <a:rPr lang="ja-JP" altLang="en-US" sz="1200" dirty="0"/>
              <a:t>証明書インフラ</a:t>
            </a:r>
            <a:r>
              <a:rPr lang="ja-JP" altLang="en-US" sz="1200" dirty="0" smtClean="0"/>
              <a:t>」の </a:t>
            </a:r>
            <a:r>
              <a:rPr lang="en-US" altLang="ja-JP" sz="1200" dirty="0" smtClean="0"/>
              <a:t>HTTP/HTTPS Basic </a:t>
            </a:r>
            <a:r>
              <a:rPr lang="ja-JP" altLang="en-US" sz="1200" dirty="0" smtClean="0"/>
              <a:t>認証付きサーバーの設定の誤り、または設置している証明書ファイルの内容が異常である等の原因が考えられる。この場合は、コントローラの</a:t>
            </a:r>
            <a:r>
              <a:rPr lang="ja-JP" altLang="en-US" sz="1200" dirty="0"/>
              <a:t>「</a:t>
            </a:r>
            <a:r>
              <a:rPr lang="en-US" altLang="ja-JP" sz="1200" dirty="0"/>
              <a:t>8-11</a:t>
            </a:r>
            <a:r>
              <a:rPr lang="ja-JP" altLang="en-US" sz="1200" dirty="0"/>
              <a:t>」の「</a:t>
            </a:r>
            <a:r>
              <a:rPr lang="en-US" altLang="ja-JP" sz="1200" dirty="0"/>
              <a:t>Debug</a:t>
            </a:r>
            <a:r>
              <a:rPr lang="ja-JP" altLang="en-US" sz="1200" dirty="0"/>
              <a:t>」ログを参照して、原因を特定して改善する</a:t>
            </a:r>
            <a:r>
              <a:rPr lang="ja-JP" altLang="en-US" sz="1200" dirty="0" smtClean="0"/>
              <a:t>。</a:t>
            </a:r>
            <a:endParaRPr lang="en-US" altLang="ja-JP" sz="1200" dirty="0" smtClean="0"/>
          </a:p>
          <a:p>
            <a:pPr>
              <a:lnSpc>
                <a:spcPct val="100000"/>
              </a:lnSpc>
            </a:pPr>
            <a:r>
              <a:rPr lang="ja-JP" altLang="en-US" sz="1600" dirty="0" smtClean="0"/>
              <a:t>実際に、ある </a:t>
            </a:r>
            <a:r>
              <a:rPr lang="en-US" altLang="ja-JP" sz="1600" dirty="0" smtClean="0"/>
              <a:t>1 </a:t>
            </a:r>
            <a:r>
              <a:rPr lang="ja-JP" altLang="en-US" sz="1600" dirty="0" smtClean="0"/>
              <a:t>台の中継ゲートウェイの </a:t>
            </a:r>
            <a:r>
              <a:rPr lang="en-US" altLang="ja-JP" sz="1600" dirty="0" smtClean="0"/>
              <a:t>SSL (HTTPS, TCP 443) </a:t>
            </a:r>
            <a:r>
              <a:rPr lang="ja-JP" altLang="en-US" sz="1600" dirty="0" smtClean="0"/>
              <a:t>ポート宛に手元の任意の端末の </a:t>
            </a:r>
            <a:r>
              <a:rPr lang="en-US" altLang="ja-JP" sz="1600" dirty="0" smtClean="0"/>
              <a:t>OpenSSL </a:t>
            </a:r>
            <a:r>
              <a:rPr lang="ja-JP" altLang="en-US" sz="1600" dirty="0" smtClean="0"/>
              <a:t>コマンドを用いて </a:t>
            </a:r>
            <a:r>
              <a:rPr lang="en-US" altLang="ja-JP" sz="1600" dirty="0" smtClean="0"/>
              <a:t>SNI </a:t>
            </a:r>
            <a:r>
              <a:rPr lang="ja-JP" altLang="en-US" sz="1600" dirty="0" smtClean="0"/>
              <a:t>を付けてアクセスしてみる。</a:t>
            </a:r>
            <a:endParaRPr lang="en-US" altLang="ja-JP" sz="1600" dirty="0" smtClean="0"/>
          </a:p>
          <a:p>
            <a:pPr lvl="1">
              <a:lnSpc>
                <a:spcPct val="100000"/>
              </a:lnSpc>
            </a:pPr>
            <a:r>
              <a:rPr lang="ja-JP" altLang="en-US" sz="1200" dirty="0" smtClean="0"/>
              <a:t>中継ゲートウェイは、</a:t>
            </a:r>
            <a:r>
              <a:rPr lang="en-US" altLang="ja-JP" sz="1200" dirty="0" smtClean="0"/>
              <a:t>TLS SNI </a:t>
            </a:r>
            <a:r>
              <a:rPr lang="ja-JP" altLang="en-US" sz="1200" dirty="0" smtClean="0"/>
              <a:t>ホスト名として先頭に </a:t>
            </a:r>
            <a:r>
              <a:rPr lang="en-US" altLang="ja-JP" sz="1200" dirty="0" smtClean="0"/>
              <a:t>"</a:t>
            </a:r>
            <a:r>
              <a:rPr lang="en-US" altLang="ja-JP" sz="1200" dirty="0" err="1" smtClean="0"/>
              <a:t>ws</a:t>
            </a:r>
            <a:r>
              <a:rPr lang="en-US" altLang="ja-JP" sz="1200" dirty="0" smtClean="0"/>
              <a:t>-" </a:t>
            </a:r>
            <a:r>
              <a:rPr lang="ja-JP" altLang="en-US" sz="1200" dirty="0" smtClean="0"/>
              <a:t>という文字が付いていれば、</a:t>
            </a:r>
            <a:r>
              <a:rPr lang="en-US" altLang="ja-JP" sz="1200" dirty="0" err="1" smtClean="0"/>
              <a:t>WebSocket</a:t>
            </a:r>
            <a:r>
              <a:rPr lang="en-US" altLang="ja-JP" sz="1200" dirty="0" smtClean="0"/>
              <a:t> </a:t>
            </a:r>
            <a:r>
              <a:rPr lang="ja-JP" altLang="en-US" sz="1200" dirty="0" smtClean="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smtClean="0"/>
              <a:t>)</a:t>
            </a:r>
            <a:r>
              <a:rPr lang="ja-JP" altLang="en-US" sz="1200" dirty="0" smtClean="0"/>
              <a:t> を応答するようになっている。</a:t>
            </a:r>
            <a:endParaRPr lang="en-US" altLang="ja-JP" sz="1200" dirty="0" smtClean="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a:t>
            </a:r>
            <a:r>
              <a:rPr lang="en-US" altLang="ja-JP" sz="1600" dirty="0" smtClean="0">
                <a:solidFill>
                  <a:schemeClr val="bg1"/>
                </a:solidFill>
                <a:latin typeface="Consolas" panose="020B0609020204030204" pitchFamily="49" charset="0"/>
              </a:rPr>
              <a:t>ws-1-2-3-4.example.org </a:t>
            </a:r>
            <a:r>
              <a:rPr lang="en-US" altLang="ja-JP" sz="1600" dirty="0">
                <a:solidFill>
                  <a:schemeClr val="bg1"/>
                </a:solidFill>
                <a:latin typeface="Consolas" panose="020B0609020204030204" pitchFamily="49" charset="0"/>
              </a:rPr>
              <a:t>-connect </a:t>
            </a:r>
            <a:r>
              <a:rPr lang="en-US" altLang="ja-JP" sz="1600" dirty="0" smtClean="0">
                <a:solidFill>
                  <a:schemeClr val="bg1"/>
                </a:solidFill>
                <a:latin typeface="Consolas" panose="020B0609020204030204" pitchFamily="49" charset="0"/>
              </a:rPr>
              <a:t>ws-1-2-3-4.example.org:443</a:t>
            </a:r>
            <a:endParaRPr lang="en-US" altLang="ja-JP" sz="1600" dirty="0">
              <a:solidFill>
                <a:schemeClr val="bg1"/>
              </a:solidFill>
              <a:latin typeface="Consolas" panose="020B0609020204030204" pitchFamily="49" charset="0"/>
            </a:endParaRP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smtClean="0">
                <a:solidFill>
                  <a:schemeClr val="bg1"/>
                </a:solidFill>
                <a:latin typeface="Consolas" panose="020B0609020204030204" pitchFamily="49" charset="0"/>
              </a:rPr>
              <a:t>---</a:t>
            </a:r>
          </a:p>
          <a:p>
            <a:r>
              <a:rPr lang="en-US" altLang="ja-JP" sz="1100" dirty="0" smtClean="0">
                <a:solidFill>
                  <a:schemeClr val="bg1"/>
                </a:solidFill>
                <a:latin typeface="Consolas" panose="020B0609020204030204" pitchFamily="49" charset="0"/>
              </a:rPr>
              <a:t>Certificate </a:t>
            </a:r>
            <a:r>
              <a:rPr lang="en-US" altLang="ja-JP" sz="1100" dirty="0">
                <a:solidFill>
                  <a:schemeClr val="bg1"/>
                </a:solidFill>
                <a:latin typeface="Consolas" panose="020B0609020204030204" pitchFamily="49" charset="0"/>
              </a:rPr>
              <a:t>chain</a:t>
            </a:r>
          </a:p>
          <a:p>
            <a:r>
              <a:rPr lang="en-US" altLang="ja-JP" sz="1100" dirty="0">
                <a:solidFill>
                  <a:schemeClr val="bg1"/>
                </a:solidFill>
                <a:latin typeface="Consolas" panose="020B0609020204030204" pitchFamily="49" charset="0"/>
              </a:rPr>
              <a:t> 0 s:/</a:t>
            </a:r>
            <a:r>
              <a:rPr lang="en-US" altLang="ja-JP" sz="1100" dirty="0" smtClean="0">
                <a:solidFill>
                  <a:schemeClr val="bg1"/>
                </a:solidFill>
                <a:latin typeface="Consolas" panose="020B0609020204030204" pitchFamily="49" charset="0"/>
              </a:rPr>
              <a:t>CN=example.org</a:t>
            </a:r>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smtClean="0">
                <a:solidFill>
                  <a:schemeClr val="bg1"/>
                </a:solidFill>
                <a:latin typeface="Consolas" panose="020B0609020204030204" pitchFamily="49" charset="0"/>
              </a:rPr>
              <a:t>MDIxCzAJBgNVBAYTAlVTMRYwFAYDVQQKEw1MZXQncyBFbmNyeXB0MQswCQYDVQQD</a:t>
            </a:r>
          </a:p>
          <a:p>
            <a:r>
              <a:rPr lang="en-US" altLang="ja-JP" sz="1100" dirty="0" smtClean="0">
                <a:solidFill>
                  <a:schemeClr val="bg1"/>
                </a:solidFill>
                <a:latin typeface="Consolas" panose="020B0609020204030204" pitchFamily="49" charset="0"/>
              </a:rPr>
              <a:t>(</a:t>
            </a:r>
            <a:r>
              <a:rPr lang="ja-JP" altLang="en-US" sz="1100" dirty="0" smtClean="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smtClean="0">
                <a:solidFill>
                  <a:srgbClr val="0000FF"/>
                </a:solidFill>
              </a:rPr>
              <a:t>ある </a:t>
            </a:r>
            <a:r>
              <a:rPr kumimoji="1" lang="en-US" altLang="ja-JP" sz="1400" b="1" dirty="0" smtClean="0">
                <a:solidFill>
                  <a:srgbClr val="0000FF"/>
                </a:solidFill>
              </a:rPr>
              <a:t>1 </a:t>
            </a:r>
            <a:r>
              <a:rPr kumimoji="1" lang="ja-JP" altLang="en-US" sz="1400" b="1" dirty="0" smtClean="0">
                <a:solidFill>
                  <a:srgbClr val="0000FF"/>
                </a:solidFill>
              </a:rPr>
              <a:t>台の中継ゲートウェイの </a:t>
            </a:r>
            <a:r>
              <a:rPr lang="en-US" altLang="ja-JP" sz="1400" b="1" dirty="0" smtClean="0">
                <a:solidFill>
                  <a:srgbClr val="0000FF"/>
                </a:solidFill>
              </a:rPr>
              <a:t>IPv4 </a:t>
            </a:r>
            <a:r>
              <a:rPr lang="ja-JP" altLang="en-US" sz="1400" b="1" dirty="0" smtClean="0">
                <a:solidFill>
                  <a:srgbClr val="0000FF"/>
                </a:solidFill>
              </a:rPr>
              <a:t>アドレスが </a:t>
            </a:r>
            <a:r>
              <a:rPr lang="en-US" altLang="ja-JP" sz="1400" b="1" dirty="0" smtClean="0">
                <a:solidFill>
                  <a:srgbClr val="0000FF"/>
                </a:solidFill>
              </a:rPr>
              <a:t>1.2.3.4 </a:t>
            </a:r>
            <a:r>
              <a:rPr lang="ja-JP" altLang="en-US" sz="1400" b="1" dirty="0" smtClean="0">
                <a:solidFill>
                  <a:srgbClr val="0000FF"/>
                </a:solidFill>
              </a:rPr>
              <a:t>で、運用している </a:t>
            </a:r>
            <a:r>
              <a:rPr lang="en-US" altLang="ja-JP" sz="1400" b="1" dirty="0" err="1" smtClean="0">
                <a:solidFill>
                  <a:srgbClr val="0000FF"/>
                </a:solidFill>
              </a:rPr>
              <a:t>WebSocket</a:t>
            </a:r>
            <a:r>
              <a:rPr lang="en-US" altLang="ja-JP" sz="1400" b="1" dirty="0" smtClean="0">
                <a:solidFill>
                  <a:srgbClr val="0000FF"/>
                </a:solidFill>
              </a:rPr>
              <a:t> </a:t>
            </a:r>
            <a:r>
              <a:rPr lang="ja-JP" altLang="en-US" sz="1400" b="1" dirty="0" smtClean="0">
                <a:solidFill>
                  <a:srgbClr val="0000FF"/>
                </a:solidFill>
              </a:rPr>
              <a:t>用ワイルドカードドメインが </a:t>
            </a:r>
            <a:r>
              <a:rPr lang="en-US" altLang="ja-JP" sz="1400" b="1" dirty="0" smtClean="0">
                <a:solidFill>
                  <a:srgbClr val="0000FF"/>
                </a:solidFill>
              </a:rPr>
              <a:t>example.org </a:t>
            </a:r>
            <a:r>
              <a:rPr lang="ja-JP" altLang="en-US" sz="1400" b="1" dirty="0" smtClean="0">
                <a:solidFill>
                  <a:srgbClr val="0000FF"/>
                </a:solidFill>
              </a:rPr>
              <a:t>の場合、以下のようにする</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smtClean="0">
                <a:solidFill>
                  <a:srgbClr val="0000FF"/>
                </a:solidFill>
              </a:rPr>
              <a:t>このように、構築した独自の </a:t>
            </a:r>
            <a:r>
              <a:rPr kumimoji="1" lang="en-US" altLang="ja-JP" sz="1400" b="1" dirty="0" smtClean="0">
                <a:solidFill>
                  <a:srgbClr val="0000FF"/>
                </a:solidFill>
              </a:rPr>
              <a:t>SSL </a:t>
            </a:r>
            <a:r>
              <a:rPr kumimoji="1" lang="ja-JP" altLang="en-US" sz="1400" b="1" dirty="0" smtClean="0">
                <a:solidFill>
                  <a:srgbClr val="0000FF"/>
                </a:solidFill>
              </a:rPr>
              <a:t>証明書インフラが供給する </a:t>
            </a:r>
            <a:r>
              <a:rPr lang="en-US" altLang="ja-JP" sz="1400" b="1" dirty="0" smtClean="0">
                <a:solidFill>
                  <a:srgbClr val="0000FF"/>
                </a:solidFill>
              </a:rPr>
              <a:t>SSL </a:t>
            </a:r>
            <a:r>
              <a:rPr lang="ja-JP" altLang="en-US" sz="1400" b="1" dirty="0" smtClean="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smtClean="0"/>
              <a:t>9-13 </a:t>
            </a:r>
            <a:r>
              <a:rPr kumimoji="1" lang="ja-JP" altLang="en-US" sz="1800" dirty="0" smtClean="0"/>
              <a:t>で述べた「</a:t>
            </a:r>
            <a:r>
              <a:rPr kumimoji="1" lang="en-US" altLang="ja-JP" sz="1800" dirty="0" smtClean="0"/>
              <a:t>websocket.jp</a:t>
            </a:r>
            <a:r>
              <a:rPr kumimoji="1" lang="ja-JP" altLang="en-US" sz="1800" dirty="0" smtClean="0"/>
              <a:t>」のデフォルト</a:t>
            </a:r>
            <a:r>
              <a:rPr lang="ja-JP" altLang="en-US" sz="1800" dirty="0"/>
              <a:t>の</a:t>
            </a:r>
            <a:r>
              <a:rPr lang="ja-JP" altLang="en-US" sz="1800" dirty="0" smtClean="0"/>
              <a:t>サンプルインフラは、</a:t>
            </a:r>
            <a:r>
              <a:rPr lang="en-US" altLang="ja-JP" sz="1800" dirty="0" smtClean="0"/>
              <a:t>HTML5 </a:t>
            </a:r>
            <a:r>
              <a:rPr lang="ja-JP" altLang="en-US" sz="1800" dirty="0" smtClean="0"/>
              <a:t>版 </a:t>
            </a:r>
            <a:r>
              <a:rPr lang="en-US" altLang="ja-JP" sz="1800" dirty="0" smtClean="0"/>
              <a:t>Web </a:t>
            </a:r>
            <a:r>
              <a:rPr lang="ja-JP" altLang="en-US" sz="1800" dirty="0" smtClean="0"/>
              <a:t>クライアントの </a:t>
            </a:r>
            <a:r>
              <a:rPr lang="en-US" altLang="ja-JP" sz="1800" dirty="0" err="1" smtClean="0"/>
              <a:t>WebSocket</a:t>
            </a:r>
            <a:r>
              <a:rPr lang="en-US" altLang="ja-JP" sz="1800" dirty="0" smtClean="0"/>
              <a:t> </a:t>
            </a:r>
            <a:r>
              <a:rPr lang="ja-JP" altLang="en-US" sz="1800" dirty="0" smtClean="0"/>
              <a:t>通信の確立目的でも使用されているが、同時に、通常の </a:t>
            </a:r>
            <a:r>
              <a:rPr lang="en-US" altLang="ja-JP" sz="1800" dirty="0" smtClean="0"/>
              <a:t>Win32 </a:t>
            </a:r>
            <a:r>
              <a:rPr lang="ja-JP" altLang="en-US" sz="1800" dirty="0" smtClean="0"/>
              <a:t>版アプリケーションの通信においても、内部的に利用されている。具体的には、コントローラ → 中継ゲートウェイのリダイレクションの際において、リダイレクト先の </a:t>
            </a:r>
            <a:r>
              <a:rPr lang="en-US" altLang="ja-JP" sz="1800" dirty="0" smtClean="0"/>
              <a:t>IPv4 </a:t>
            </a:r>
            <a:r>
              <a:rPr lang="ja-JP" altLang="en-US" sz="1800" dirty="0" smtClean="0"/>
              <a:t>アドレスをダイレクトに指定すると、</a:t>
            </a:r>
            <a:r>
              <a:rPr lang="en-US" altLang="ja-JP" sz="1800" dirty="0" smtClean="0"/>
              <a:t>NTT </a:t>
            </a:r>
            <a:r>
              <a:rPr lang="ja-JP" altLang="en-US" sz="1800" dirty="0" smtClean="0"/>
              <a:t>ドコモの </a:t>
            </a:r>
            <a:r>
              <a:rPr lang="en-US" altLang="ja-JP" sz="1800" dirty="0" smtClean="0"/>
              <a:t>IPv6 SS </a:t>
            </a:r>
            <a:r>
              <a:rPr lang="ja-JP" altLang="en-US" sz="1800" dirty="0" smtClean="0"/>
              <a:t>等の </a:t>
            </a:r>
            <a:r>
              <a:rPr lang="en-US" altLang="ja-JP" sz="1800" dirty="0" smtClean="0"/>
              <a:t>NAT64/DNS64 </a:t>
            </a:r>
            <a:r>
              <a:rPr lang="ja-JP" altLang="en-US" sz="1800" dirty="0" smtClean="0"/>
              <a:t>環境において正常に通信することができないことから、リダイレクト先 </a:t>
            </a:r>
            <a:r>
              <a:rPr lang="en-US" altLang="ja-JP" sz="1800" dirty="0" smtClean="0"/>
              <a:t>IPv4 </a:t>
            </a:r>
            <a:r>
              <a:rPr lang="ja-JP" altLang="en-US" sz="1800" dirty="0" smtClean="0"/>
              <a:t>アドレスの代わりに、その </a:t>
            </a:r>
            <a:r>
              <a:rPr lang="en-US" altLang="ja-JP" sz="1800" dirty="0" smtClean="0"/>
              <a:t>IPv4 </a:t>
            </a:r>
            <a:r>
              <a:rPr lang="ja-JP" altLang="en-US" sz="1800" dirty="0" smtClean="0"/>
              <a:t>アドレスを埋め込んだ </a:t>
            </a:r>
            <a:r>
              <a:rPr lang="en-US" altLang="ja-JP" sz="1800" dirty="0" smtClean="0"/>
              <a:t>DNS FQDN </a:t>
            </a:r>
            <a:r>
              <a:rPr lang="ja-JP" altLang="en-US" sz="1800" dirty="0" smtClean="0"/>
              <a:t>を使用し、</a:t>
            </a:r>
            <a:r>
              <a:rPr lang="en-US" altLang="ja-JP" sz="1800" dirty="0" smtClean="0"/>
              <a:t>DNS64 </a:t>
            </a:r>
            <a:r>
              <a:rPr lang="ja-JP" altLang="en-US" sz="1800" dirty="0" smtClean="0"/>
              <a:t>によって透過的にそのアドレスを </a:t>
            </a:r>
            <a:r>
              <a:rPr lang="en-US" altLang="ja-JP" sz="1800" dirty="0" smtClean="0"/>
              <a:t>NAT64 </a:t>
            </a:r>
            <a:r>
              <a:rPr lang="ja-JP" altLang="en-US" sz="1800" dirty="0" smtClean="0"/>
              <a:t>アドレスに変換してもらうような仕組みを実現しているのである。</a:t>
            </a:r>
            <a:endParaRPr lang="en-US" altLang="ja-JP" sz="1800" dirty="0" smtClean="0"/>
          </a:p>
          <a:p>
            <a:pPr>
              <a:lnSpc>
                <a:spcPct val="100000"/>
              </a:lnSpc>
            </a:pPr>
            <a:r>
              <a:rPr kumimoji="1" lang="ja-JP" altLang="en-US" sz="1800" dirty="0" smtClean="0"/>
              <a:t>これを実現するため、</a:t>
            </a:r>
            <a:r>
              <a:rPr kumimoji="1" lang="en-US" altLang="ja-JP" sz="1800" dirty="0" smtClean="0"/>
              <a:t>IPv4 </a:t>
            </a:r>
            <a:r>
              <a:rPr kumimoji="1" lang="ja-JP" altLang="en-US" sz="1800" dirty="0" smtClean="0"/>
              <a:t>→ </a:t>
            </a:r>
            <a:r>
              <a:rPr lang="en-US" altLang="ja-JP" sz="1800" dirty="0" smtClean="0"/>
              <a:t>DNS FQDN </a:t>
            </a:r>
            <a:r>
              <a:rPr lang="ja-JP" altLang="en-US" sz="1800" dirty="0" smtClean="0"/>
              <a:t>のアドレス自動生成</a:t>
            </a:r>
            <a:r>
              <a:rPr lang="ja-JP" altLang="en-US" sz="1800" dirty="0"/>
              <a:t>に</a:t>
            </a:r>
            <a:r>
              <a:rPr lang="ja-JP" altLang="en-US" sz="1800" dirty="0" smtClean="0"/>
              <a:t>「</a:t>
            </a:r>
            <a:r>
              <a:rPr lang="en-US" altLang="ja-JP" sz="1800" dirty="0" smtClean="0"/>
              <a:t>websocket.jp</a:t>
            </a:r>
            <a:r>
              <a:rPr lang="ja-JP" altLang="en-US" sz="1800" dirty="0"/>
              <a:t>」サンプルワイルドカード </a:t>
            </a:r>
            <a:r>
              <a:rPr lang="en-US" altLang="ja-JP" sz="1800" dirty="0"/>
              <a:t>DNS </a:t>
            </a:r>
            <a:r>
              <a:rPr lang="ja-JP" altLang="en-US" sz="1800" dirty="0" smtClean="0"/>
              <a:t>インフラを利用している。</a:t>
            </a:r>
            <a:endParaRPr lang="en-US" altLang="ja-JP" sz="1800" dirty="0" smtClean="0"/>
          </a:p>
          <a:p>
            <a:pPr>
              <a:lnSpc>
                <a:spcPct val="100000"/>
              </a:lnSpc>
            </a:pPr>
            <a:r>
              <a:rPr kumimoji="1" lang="en-US" altLang="ja-JP" sz="1800" dirty="0" smtClean="0"/>
              <a:t>9-13 </a:t>
            </a:r>
            <a:r>
              <a:rPr kumimoji="1" lang="ja-JP" altLang="en-US" sz="1800" dirty="0" smtClean="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smtClean="0"/>
          </a:p>
          <a:p>
            <a:pPr>
              <a:lnSpc>
                <a:spcPct val="100000"/>
              </a:lnSpc>
            </a:pPr>
            <a:r>
              <a:rPr kumimoji="1" lang="ja-JP" altLang="en-US" sz="1800" dirty="0" smtClean="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smtClean="0"/>
              <a:t>インフラが停止した場合は、</a:t>
            </a:r>
            <a:r>
              <a:rPr lang="ja-JP" altLang="en-US" sz="1800" dirty="0"/>
              <a:t>通常の </a:t>
            </a:r>
            <a:r>
              <a:rPr lang="en-US" altLang="ja-JP" sz="1800" dirty="0"/>
              <a:t>Win32 </a:t>
            </a:r>
            <a:r>
              <a:rPr lang="ja-JP" altLang="en-US" sz="1800" dirty="0"/>
              <a:t>版アプリケーションの通信において</a:t>
            </a:r>
            <a:r>
              <a:rPr lang="ja-JP" altLang="en-US" sz="1800" dirty="0" smtClean="0"/>
              <a:t>も、</a:t>
            </a:r>
            <a:r>
              <a:rPr lang="ja-JP" altLang="en-US" sz="1800" dirty="0"/>
              <a:t>コントローラ → 中継ゲートウェイのリダイレクションの際において、</a:t>
            </a:r>
            <a:r>
              <a:rPr lang="ja-JP" altLang="en-US" sz="1800" dirty="0" smtClean="0"/>
              <a:t>リダイレクトに失敗することになる。</a:t>
            </a:r>
          </a:p>
          <a:p>
            <a:pPr>
              <a:lnSpc>
                <a:spcPct val="100000"/>
              </a:lnSpc>
            </a:pPr>
            <a:r>
              <a:rPr kumimoji="1" lang="ja-JP" altLang="en-US" sz="1800" dirty="0" smtClean="0"/>
              <a:t>そこで、</a:t>
            </a:r>
            <a:r>
              <a:rPr kumimoji="1" lang="en-US" altLang="ja-JP" sz="1800" dirty="0" smtClean="0"/>
              <a:t>9-13</a:t>
            </a:r>
            <a:r>
              <a:rPr kumimoji="1" lang="ja-JP" altLang="en-US" sz="1800" dirty="0" smtClean="0"/>
              <a:t> の注意事項と同様</a:t>
            </a:r>
            <a:r>
              <a:rPr lang="ja-JP" altLang="en-US" sz="1800" dirty="0"/>
              <a:t>に</a:t>
            </a:r>
            <a:r>
              <a:rPr lang="ja-JP" altLang="en-US" sz="1800" dirty="0" smtClean="0"/>
              <a:t>、</a:t>
            </a:r>
            <a:r>
              <a:rPr lang="ja-JP" altLang="en-US" sz="1800" dirty="0"/>
              <a:t>本番システムにおいては</a:t>
            </a:r>
            <a:r>
              <a:rPr lang="ja-JP" altLang="en-US" sz="1800" dirty="0" smtClean="0"/>
              <a:t>、仮に「</a:t>
            </a:r>
            <a:r>
              <a:rPr lang="en-US" altLang="ja-JP" sz="1800" dirty="0"/>
              <a:t> HTML5 </a:t>
            </a:r>
            <a:r>
              <a:rPr lang="ja-JP" altLang="en-US" sz="1800" dirty="0"/>
              <a:t>版 </a:t>
            </a:r>
            <a:r>
              <a:rPr lang="en-US" altLang="ja-JP" sz="1800" dirty="0"/>
              <a:t>Web </a:t>
            </a:r>
            <a:r>
              <a:rPr lang="ja-JP" altLang="en-US" sz="1800" dirty="0" smtClean="0"/>
              <a:t>クライアント用 </a:t>
            </a:r>
            <a:r>
              <a:rPr lang="en-US" altLang="ja-JP" sz="1800" dirty="0" smtClean="0"/>
              <a:t>Web </a:t>
            </a:r>
            <a:r>
              <a:rPr lang="ja-JP" altLang="en-US" sz="1800" dirty="0" smtClean="0"/>
              <a:t>サーバー」を構築する予定がなく、</a:t>
            </a:r>
            <a:r>
              <a:rPr lang="ja-JP" altLang="en-US" sz="1800" dirty="0"/>
              <a:t>通常の </a:t>
            </a:r>
            <a:r>
              <a:rPr lang="en-US" altLang="ja-JP" sz="1800" dirty="0"/>
              <a:t>Win32 </a:t>
            </a:r>
            <a:r>
              <a:rPr lang="ja-JP" altLang="en-US" sz="1800" dirty="0"/>
              <a:t>版アプリケーションの</a:t>
            </a:r>
            <a:r>
              <a:rPr lang="ja-JP" altLang="en-US" sz="1800" dirty="0" smtClean="0"/>
              <a:t>通信のみを利用する場合であっても、システム</a:t>
            </a:r>
            <a:r>
              <a:rPr lang="ja-JP" altLang="en-US" sz="1800" dirty="0"/>
              <a:t>構築者は、</a:t>
            </a:r>
            <a:r>
              <a:rPr lang="en-US" altLang="ja-JP" sz="1800" dirty="0"/>
              <a:t> </a:t>
            </a:r>
            <a:r>
              <a:rPr lang="ja-JP" altLang="en-US" sz="1800" dirty="0" smtClean="0"/>
              <a:t>ワイルドカード </a:t>
            </a:r>
            <a:r>
              <a:rPr lang="en-US" altLang="ja-JP" sz="1800" dirty="0"/>
              <a:t>DNS </a:t>
            </a:r>
            <a:r>
              <a:rPr lang="ja-JP" altLang="en-US" sz="1800" dirty="0" smtClean="0"/>
              <a:t>サーバー </a:t>
            </a:r>
            <a:r>
              <a:rPr lang="en-US" altLang="ja-JP" sz="1800" dirty="0" smtClean="0"/>
              <a:t>(SSL </a:t>
            </a:r>
            <a:r>
              <a:rPr lang="ja-JP" altLang="en-US" sz="1800" dirty="0"/>
              <a:t>証明書</a:t>
            </a:r>
            <a:r>
              <a:rPr lang="ja-JP" altLang="en-US" sz="1800" dirty="0" smtClean="0"/>
              <a:t>インフラは不要である</a:t>
            </a:r>
            <a:r>
              <a:rPr lang="en-US" altLang="ja-JP" sz="1800" dirty="0" smtClean="0"/>
              <a:t>) </a:t>
            </a:r>
            <a:r>
              <a:rPr lang="ja-JP" altLang="en-US" sz="1800" dirty="0" smtClean="0"/>
              <a:t>の</a:t>
            </a:r>
            <a:r>
              <a:rPr lang="ja-JP" altLang="en-US" sz="1800" dirty="0"/>
              <a:t>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a:t>
            </a:r>
            <a:r>
              <a:rPr lang="ja-JP" altLang="en-US" sz="1800" dirty="0" smtClean="0"/>
              <a:t>円程度</a:t>
            </a:r>
            <a:r>
              <a:rPr lang="ja-JP" altLang="en-US" sz="1800" dirty="0"/>
              <a:t>である。</a:t>
            </a:r>
            <a:endParaRPr lang="en-US" altLang="ja-JP" sz="1800" dirty="0"/>
          </a:p>
          <a:p>
            <a:pPr>
              <a:lnSpc>
                <a:spcPct val="100000"/>
              </a:lnSpc>
            </a:pPr>
            <a:r>
              <a:rPr lang="ja-JP" altLang="en-US" sz="1800" dirty="0" smtClean="0"/>
              <a:t>独自</a:t>
            </a:r>
            <a:r>
              <a:rPr lang="ja-JP" altLang="en-US" sz="1800" dirty="0"/>
              <a:t>の</a:t>
            </a:r>
            <a:r>
              <a:rPr lang="ja-JP" altLang="en-US" sz="1800" dirty="0" smtClean="0"/>
              <a:t>「ワイルドカード </a:t>
            </a:r>
            <a:r>
              <a:rPr lang="en-US" altLang="ja-JP" sz="1800" dirty="0"/>
              <a:t>DNS </a:t>
            </a:r>
            <a:r>
              <a:rPr lang="ja-JP" altLang="en-US" sz="1800" dirty="0" smtClean="0"/>
              <a:t>サーバー」</a:t>
            </a:r>
            <a:r>
              <a:rPr lang="ja-JP" altLang="en-US" sz="1800" dirty="0"/>
              <a:t>の自前構築</a:t>
            </a:r>
            <a:r>
              <a:rPr lang="ja-JP" altLang="en-US" sz="1800" dirty="0" smtClean="0"/>
              <a:t>手順は、「</a:t>
            </a:r>
            <a:r>
              <a:rPr lang="en-US" altLang="ja-JP" sz="1800" dirty="0" smtClean="0"/>
              <a:t>9-13</a:t>
            </a:r>
            <a:r>
              <a:rPr lang="ja-JP" altLang="en-US" sz="1800" dirty="0" smtClean="0"/>
              <a:t>」の </a:t>
            </a:r>
            <a:r>
              <a:rPr lang="en-US" altLang="ja-JP" sz="1800" dirty="0" smtClean="0"/>
              <a:t>(3) </a:t>
            </a:r>
            <a:r>
              <a:rPr lang="ja-JP" altLang="en-US" sz="1800" dirty="0" smtClean="0"/>
              <a:t>と同一でよい。また、「</a:t>
            </a:r>
            <a:r>
              <a:rPr lang="en-US" altLang="ja-JP" sz="1800" dirty="0"/>
              <a:t> </a:t>
            </a:r>
            <a:r>
              <a:rPr lang="en-US" altLang="ja-JP" sz="1800" dirty="0" err="1" smtClean="0"/>
              <a:t>IPA_DN_WildCardDnsServer</a:t>
            </a:r>
            <a:r>
              <a:rPr lang="ja-JP" altLang="en-US" sz="1800" dirty="0" smtClean="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smtClean="0"/>
              <a:t>9-13B. </a:t>
            </a:r>
            <a:r>
              <a:rPr kumimoji="1" lang="ja-JP" altLang="en-US" sz="2000" dirty="0" smtClean="0"/>
              <a:t>「</a:t>
            </a:r>
            <a:r>
              <a:rPr kumimoji="1" lang="en-US" altLang="ja-JP" sz="2000" dirty="0" smtClean="0"/>
              <a:t>websocket.jp</a:t>
            </a:r>
            <a:r>
              <a:rPr kumimoji="1" lang="ja-JP" altLang="en-US" sz="2000" dirty="0" smtClean="0"/>
              <a:t>」サンプルワイルドカード </a:t>
            </a:r>
            <a:r>
              <a:rPr kumimoji="1" lang="en-US" altLang="ja-JP" sz="2000" dirty="0" smtClean="0"/>
              <a:t>DNS </a:t>
            </a:r>
            <a:r>
              <a:rPr kumimoji="1" lang="ja-JP" altLang="en-US" sz="2000" dirty="0" smtClean="0"/>
              <a:t>インフラについて 補足 </a:t>
            </a:r>
            <a:r>
              <a:rPr kumimoji="1" lang="en-US" altLang="ja-JP" sz="2000" dirty="0" smtClean="0"/>
              <a:t>(HTML5 </a:t>
            </a:r>
            <a:r>
              <a:rPr kumimoji="1" lang="ja-JP" altLang="en-US" sz="2000" dirty="0" smtClean="0"/>
              <a:t>版 </a:t>
            </a:r>
            <a:r>
              <a:rPr kumimoji="1" lang="en-US" altLang="ja-JP" sz="2000" dirty="0" smtClean="0"/>
              <a:t>Web </a:t>
            </a:r>
            <a:r>
              <a:rPr kumimoji="1" lang="ja-JP" altLang="en-US" sz="2000" dirty="0" smtClean="0"/>
              <a:t>クライアントを使用しない場合でもワイルドカード </a:t>
            </a:r>
            <a:r>
              <a:rPr kumimoji="1" lang="en-US" altLang="ja-JP" sz="2000" dirty="0" smtClean="0"/>
              <a:t>DNS </a:t>
            </a:r>
            <a:r>
              <a:rPr kumimoji="1" lang="ja-JP" altLang="en-US" sz="2000" dirty="0" smtClean="0"/>
              <a:t>インフラは必要である</a:t>
            </a:r>
            <a:r>
              <a:rPr kumimoji="1" lang="en-US" altLang="ja-JP" sz="2000" dirty="0" smtClean="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smtClean="0"/>
              <a:t>「コントローラ」は冗長化の仕組みを内蔵しており、「中継ゲートウェイ」はそもそも多数台でロードバランス・冗長構成が可能である一方</a:t>
            </a:r>
            <a:r>
              <a:rPr lang="ja-JP" altLang="en-US" sz="2000" dirty="0"/>
              <a:t>で、</a:t>
            </a:r>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サーバー」には、そのプログラム内部には冗長化の仕組みを有していない。</a:t>
            </a:r>
            <a:endParaRPr lang="en-US" altLang="ja-JP" sz="2000" dirty="0" smtClean="0"/>
          </a:p>
          <a:p>
            <a:pPr lvl="1">
              <a:lnSpc>
                <a:spcPct val="110000"/>
              </a:lnSpc>
            </a:pPr>
            <a:r>
              <a:rPr lang="ja-JP" altLang="en-US" sz="1600" dirty="0" smtClean="0"/>
              <a:t>「シン・テレワークシステム パブリック版」で無償公開している </a:t>
            </a:r>
            <a:r>
              <a:rPr lang="en-US" altLang="ja-JP" sz="1600" dirty="0" smtClean="0"/>
              <a:t>HTML5 </a:t>
            </a:r>
            <a:r>
              <a:rPr lang="ja-JP" altLang="en-US" sz="1600" dirty="0" smtClean="0"/>
              <a:t>版 </a:t>
            </a:r>
            <a:r>
              <a:rPr lang="en-US" altLang="ja-JP" sz="1600" dirty="0" smtClean="0"/>
              <a:t>Web </a:t>
            </a:r>
            <a:r>
              <a:rPr lang="ja-JP" altLang="en-US" sz="1600" dirty="0" smtClean="0"/>
              <a:t>クライアント </a:t>
            </a:r>
            <a:r>
              <a:rPr lang="en-US" altLang="ja-JP" sz="1600" u="sng" dirty="0">
                <a:solidFill>
                  <a:srgbClr val="0000FF"/>
                </a:solidFill>
              </a:rPr>
              <a:t>https://webapp.telework.cyber.ipa.go.jp</a:t>
            </a:r>
            <a:r>
              <a:rPr lang="en-US" altLang="ja-JP" sz="1600" u="sng" dirty="0" smtClean="0">
                <a:solidFill>
                  <a:srgbClr val="0000FF"/>
                </a:solidFill>
              </a:rPr>
              <a:t>/</a:t>
            </a:r>
            <a:r>
              <a:rPr lang="en-US" altLang="ja-JP" sz="1600" dirty="0" smtClean="0"/>
              <a:t> </a:t>
            </a:r>
            <a:r>
              <a:rPr lang="ja-JP" altLang="en-US" sz="1600" dirty="0" smtClean="0"/>
              <a:t>の </a:t>
            </a:r>
            <a:r>
              <a:rPr lang="en-US" altLang="ja-JP" sz="1600" dirty="0" smtClean="0"/>
              <a:t>Web </a:t>
            </a:r>
            <a:r>
              <a:rPr lang="ja-JP" altLang="en-US" sz="1600" dirty="0" smtClean="0"/>
              <a:t>サーバーも、実は本ドキュメント執筆時点では全く冗長化しておらず、適当な汎用・共用 </a:t>
            </a:r>
            <a:r>
              <a:rPr lang="en-US" altLang="ja-JP" sz="1600" dirty="0" smtClean="0"/>
              <a:t>VM </a:t>
            </a:r>
            <a:r>
              <a:rPr lang="ja-JP" altLang="en-US" sz="1600" dirty="0" smtClean="0"/>
              <a:t>の上で動作させている。</a:t>
            </a:r>
            <a:endParaRPr lang="en-US" altLang="ja-JP" sz="1600" dirty="0" smtClean="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」の冗長化が必要な場合は、一般的な </a:t>
            </a:r>
            <a:r>
              <a:rPr lang="en-US" altLang="ja-JP" sz="2000" dirty="0" smtClean="0"/>
              <a:t>Web </a:t>
            </a:r>
            <a:r>
              <a:rPr lang="ja-JP" altLang="en-US" sz="2000" dirty="0" smtClean="0"/>
              <a:t>サーバーの冗長化と同じ手法で、以下のいずれかの方法を取ることが可能である。</a:t>
            </a:r>
            <a:endParaRPr lang="en-US" altLang="ja-JP" sz="2000" dirty="0" smtClean="0"/>
          </a:p>
          <a:p>
            <a:pPr lvl="1">
              <a:lnSpc>
                <a:spcPct val="110000"/>
              </a:lnSpc>
            </a:pPr>
            <a:r>
              <a:rPr lang="ja-JP" altLang="en-US" sz="1600" dirty="0" smtClean="0"/>
              <a:t>手法 </a:t>
            </a:r>
            <a:r>
              <a:rPr lang="en-US" altLang="ja-JP" sz="1600" dirty="0" smtClean="0"/>
              <a:t>1. </a:t>
            </a:r>
            <a:r>
              <a:rPr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 を </a:t>
            </a:r>
            <a:r>
              <a:rPr lang="en-US" altLang="ja-JP" sz="1600" dirty="0" smtClean="0"/>
              <a:t>2 </a:t>
            </a:r>
            <a:r>
              <a:rPr lang="ja-JP" altLang="en-US" sz="1600" dirty="0" smtClean="0"/>
              <a:t>台以上構築し、並行動作させる。それぞれに異なる </a:t>
            </a:r>
            <a:r>
              <a:rPr lang="en-US" altLang="ja-JP" sz="1600" dirty="0" smtClean="0"/>
              <a:t>DNS FQDN (</a:t>
            </a:r>
            <a:r>
              <a:rPr lang="ja-JP" altLang="en-US" sz="1600" dirty="0" smtClean="0"/>
              <a:t>例</a:t>
            </a:r>
            <a:r>
              <a:rPr lang="en-US" altLang="ja-JP" sz="1600" dirty="0" smtClean="0"/>
              <a:t>: 1</a:t>
            </a:r>
            <a:r>
              <a:rPr lang="ja-JP" altLang="en-US" sz="1600" dirty="0" smtClean="0"/>
              <a:t> 台目は </a:t>
            </a:r>
            <a:r>
              <a:rPr lang="en-US" altLang="ja-JP" sz="1600" dirty="0" smtClean="0"/>
              <a:t>webapp1.example.org</a:t>
            </a:r>
            <a:r>
              <a:rPr lang="ja-JP" altLang="en-US" sz="1600" dirty="0" err="1" smtClean="0"/>
              <a:t>、</a:t>
            </a:r>
            <a:r>
              <a:rPr lang="en-US" altLang="ja-JP" sz="1600" dirty="0" smtClean="0"/>
              <a:t>2 </a:t>
            </a:r>
            <a:r>
              <a:rPr lang="ja-JP" altLang="en-US" sz="1600" dirty="0" smtClean="0"/>
              <a:t>台目は </a:t>
            </a:r>
            <a:r>
              <a:rPr lang="en-US" altLang="ja-JP" sz="1600" dirty="0" smtClean="0"/>
              <a:t>webapp2.example.org) </a:t>
            </a:r>
            <a:r>
              <a:rPr lang="ja-JP" altLang="en-US" sz="1600" dirty="0" smtClean="0"/>
              <a:t>を振り、ユーザーに両方の </a:t>
            </a:r>
            <a:r>
              <a:rPr lang="en-US" altLang="ja-JP" sz="1600" dirty="0" smtClean="0"/>
              <a:t>URL </a:t>
            </a:r>
            <a:r>
              <a:rPr lang="ja-JP" altLang="en-US" sz="1600" dirty="0" smtClean="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smtClean="0"/>
          </a:p>
          <a:p>
            <a:pPr lvl="1">
              <a:lnSpc>
                <a:spcPct val="110000"/>
              </a:lnSpc>
            </a:pPr>
            <a:r>
              <a:rPr lang="ja-JP" altLang="en-US" sz="1600" dirty="0" smtClean="0"/>
              <a:t>手法 </a:t>
            </a:r>
            <a:r>
              <a:rPr lang="en-US" altLang="ja-JP" sz="1600" dirty="0" smtClean="0"/>
              <a:t>2. VM </a:t>
            </a:r>
            <a:r>
              <a:rPr lang="ja-JP" altLang="en-US" sz="1600" dirty="0" smtClean="0"/>
              <a:t>基盤のレイヤーで冗長化 </a:t>
            </a:r>
            <a:r>
              <a:rPr lang="en-US" altLang="ja-JP" sz="1600" dirty="0" smtClean="0"/>
              <a:t>(</a:t>
            </a:r>
            <a:r>
              <a:rPr lang="ja-JP" altLang="en-US" sz="1600" dirty="0" smtClean="0"/>
              <a:t>ホットスタンバイまたはコールドスタンバイ</a:t>
            </a:r>
            <a:r>
              <a:rPr lang="en-US" altLang="ja-JP" sz="1600" dirty="0" smtClean="0"/>
              <a:t>) </a:t>
            </a:r>
            <a:r>
              <a:rPr lang="ja-JP" altLang="en-US" sz="1600" dirty="0" smtClean="0"/>
              <a:t>を行なう。これは、</a:t>
            </a:r>
            <a:r>
              <a:rPr lang="en-US" altLang="ja-JP" sz="1600" dirty="0" smtClean="0"/>
              <a:t>VM </a:t>
            </a:r>
            <a:r>
              <a:rPr lang="ja-JP" altLang="en-US" sz="16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smtClean="0"/>
          </a:p>
          <a:p>
            <a:pPr lvl="1">
              <a:lnSpc>
                <a:spcPct val="110000"/>
              </a:lnSpc>
            </a:pPr>
            <a:r>
              <a:rPr lang="ja-JP" altLang="en-US" sz="1600" dirty="0" smtClean="0"/>
              <a:t>手法 </a:t>
            </a:r>
            <a:r>
              <a:rPr lang="en-US" altLang="ja-JP" sz="1600" dirty="0" smtClean="0"/>
              <a:t>3. VM</a:t>
            </a:r>
            <a:r>
              <a:rPr lang="ja-JP" altLang="en-US" sz="1600" dirty="0" smtClean="0"/>
              <a:t> 基盤で </a:t>
            </a:r>
            <a:r>
              <a:rPr lang="en-US" altLang="ja-JP" sz="1600" dirty="0" smtClean="0"/>
              <a:t>2 </a:t>
            </a:r>
            <a:r>
              <a:rPr lang="ja-JP" altLang="en-US" sz="1600" dirty="0" smtClean="0"/>
              <a:t>台を常時立ち上げておき、グローバル </a:t>
            </a:r>
            <a:r>
              <a:rPr lang="en-US" altLang="ja-JP" sz="1600" dirty="0" smtClean="0"/>
              <a:t>IPv4 </a:t>
            </a:r>
            <a:r>
              <a:rPr lang="ja-JP" altLang="en-US" sz="1600" dirty="0" smtClean="0"/>
              <a:t>アドレス </a:t>
            </a:r>
            <a:r>
              <a:rPr lang="en-US" altLang="ja-JP" sz="1600" dirty="0" smtClean="0"/>
              <a:t>(</a:t>
            </a:r>
            <a:r>
              <a:rPr lang="ja-JP" altLang="en-US" sz="1600" dirty="0" smtClean="0"/>
              <a:t>固定 </a:t>
            </a:r>
            <a:r>
              <a:rPr lang="en-US" altLang="ja-JP" sz="1600" dirty="0" smtClean="0"/>
              <a:t>1 </a:t>
            </a:r>
            <a:r>
              <a:rPr lang="ja-JP" altLang="en-US" sz="1600" dirty="0" smtClean="0"/>
              <a:t>つ。例</a:t>
            </a:r>
            <a:r>
              <a:rPr lang="en-US" altLang="ja-JP" sz="1600" dirty="0" smtClean="0"/>
              <a:t>: AWS </a:t>
            </a:r>
            <a:r>
              <a:rPr lang="ja-JP" altLang="en-US" sz="1600" dirty="0" smtClean="0"/>
              <a:t>の </a:t>
            </a:r>
            <a:r>
              <a:rPr lang="en-US" altLang="ja-JP" sz="1600" dirty="0" smtClean="0"/>
              <a:t>Elastic IP) </a:t>
            </a:r>
            <a:r>
              <a:rPr lang="ja-JP" altLang="en-US" sz="1600" dirty="0" smtClean="0"/>
              <a:t>をいずれか </a:t>
            </a:r>
            <a:r>
              <a:rPr lang="en-US" altLang="ja-JP" sz="1600" dirty="0" smtClean="0"/>
              <a:t>1 </a:t>
            </a:r>
            <a:r>
              <a:rPr lang="ja-JP" altLang="en-US" sz="1600" dirty="0" smtClean="0"/>
              <a:t>台に関連付けて普段利用する。その </a:t>
            </a:r>
            <a:r>
              <a:rPr lang="en-US" altLang="ja-JP" sz="1600" dirty="0" smtClean="0"/>
              <a:t>1 </a:t>
            </a:r>
            <a:r>
              <a:rPr lang="ja-JP" altLang="en-US" sz="1600" dirty="0" smtClean="0"/>
              <a:t>台がダウンした場合は、もう </a:t>
            </a:r>
            <a:r>
              <a:rPr lang="en-US" altLang="ja-JP" sz="1600" dirty="0" smtClean="0"/>
              <a:t>1 </a:t>
            </a:r>
            <a:r>
              <a:rPr lang="ja-JP" altLang="en-US" sz="1600" dirty="0" smtClean="0"/>
              <a:t>台に関連付けを変更する。これは数秒程度で完了する。</a:t>
            </a:r>
            <a:r>
              <a:rPr lang="en-US" altLang="ja-JP" sz="1600" dirty="0" smtClean="0"/>
              <a:t>2 </a:t>
            </a:r>
            <a:r>
              <a:rPr lang="ja-JP" altLang="en-US" sz="1600" dirty="0" smtClean="0"/>
              <a:t>台の </a:t>
            </a:r>
            <a:r>
              <a:rPr lang="en-US" altLang="ja-JP" sz="1600" dirty="0" smtClean="0"/>
              <a:t>VM </a:t>
            </a:r>
            <a:r>
              <a:rPr lang="ja-JP" altLang="en-US" sz="16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smtClean="0"/>
              <a:t>VM </a:t>
            </a:r>
            <a:r>
              <a:rPr lang="ja-JP" altLang="en-US" sz="1600" dirty="0" smtClean="0"/>
              <a:t>冗長がとれない点である。</a:t>
            </a:r>
            <a:endParaRPr lang="en-US" altLang="ja-JP" sz="1600" dirty="0" smtClean="0"/>
          </a:p>
          <a:p>
            <a:pPr lvl="1">
              <a:lnSpc>
                <a:spcPct val="110000"/>
              </a:lnSpc>
            </a:pPr>
            <a:r>
              <a:rPr lang="ja-JP" altLang="en-US" sz="1600" dirty="0" smtClean="0"/>
              <a:t>手法 </a:t>
            </a:r>
            <a:r>
              <a:rPr lang="en-US" altLang="ja-JP" sz="1600" dirty="0" smtClean="0"/>
              <a:t>4. 2 </a:t>
            </a:r>
            <a:r>
              <a:rPr lang="ja-JP" altLang="en-US" sz="1600" dirty="0" smtClean="0"/>
              <a:t>台のサーバーにそれぞれ常時固定グローバル </a:t>
            </a:r>
            <a:r>
              <a:rPr lang="en-US" altLang="ja-JP" sz="1600" dirty="0" smtClean="0"/>
              <a:t>IPv4 </a:t>
            </a:r>
            <a:r>
              <a:rPr lang="ja-JP" altLang="en-US" sz="1600" dirty="0" smtClean="0"/>
              <a:t>アドレスを割り当てておき、</a:t>
            </a:r>
            <a:r>
              <a:rPr lang="en-US" altLang="ja-JP" sz="1600" dirty="0" smtClean="0"/>
              <a:t>DNS </a:t>
            </a:r>
            <a:r>
              <a:rPr lang="ja-JP" altLang="en-US" sz="1600" dirty="0" smtClean="0"/>
              <a:t>サーバーの側で切り替えを行なう。死活監視機能付きの </a:t>
            </a:r>
            <a:r>
              <a:rPr lang="en-US" altLang="ja-JP" sz="1600" dirty="0" smtClean="0"/>
              <a:t>DNS </a:t>
            </a:r>
            <a:r>
              <a:rPr lang="ja-JP" altLang="en-US" sz="1600" dirty="0" smtClean="0"/>
              <a:t>サーバーを用いて、正常な間は </a:t>
            </a:r>
            <a:r>
              <a:rPr lang="en-US" altLang="ja-JP" sz="1600" dirty="0" smtClean="0"/>
              <a:t>1 </a:t>
            </a:r>
            <a:r>
              <a:rPr lang="ja-JP" altLang="en-US" sz="1600" dirty="0" smtClean="0"/>
              <a:t>台目、</a:t>
            </a:r>
            <a:r>
              <a:rPr lang="en-US" altLang="ja-JP" sz="1600" dirty="0" smtClean="0"/>
              <a:t>1 </a:t>
            </a:r>
            <a:r>
              <a:rPr lang="ja-JP" altLang="en-US" sz="1600" dirty="0" smtClean="0"/>
              <a:t>台目が異常となった場合は </a:t>
            </a:r>
            <a:r>
              <a:rPr lang="en-US" altLang="ja-JP" sz="1600" dirty="0" smtClean="0"/>
              <a:t>2 </a:t>
            </a:r>
            <a:r>
              <a:rPr lang="ja-JP" altLang="en-US" sz="1600" dirty="0" smtClean="0"/>
              <a:t>台目を </a:t>
            </a:r>
            <a:r>
              <a:rPr lang="en-US" altLang="ja-JP" sz="1600" dirty="0" smtClean="0"/>
              <a:t>DNS </a:t>
            </a:r>
            <a:r>
              <a:rPr lang="ja-JP" altLang="en-US" sz="1600" dirty="0" smtClean="0"/>
              <a:t>の </a:t>
            </a:r>
            <a:r>
              <a:rPr lang="en-US" altLang="ja-JP" sz="1600" dirty="0" smtClean="0"/>
              <a:t>A </a:t>
            </a:r>
            <a:r>
              <a:rPr lang="ja-JP" altLang="en-US" sz="1600" dirty="0" smtClean="0"/>
              <a:t>レコードとして応答するような設定にする。この方法は、このような機能を有する </a:t>
            </a:r>
            <a:r>
              <a:rPr lang="en-US" altLang="ja-JP" sz="1600" dirty="0" smtClean="0"/>
              <a:t>DNS </a:t>
            </a:r>
            <a:r>
              <a:rPr lang="ja-JP" altLang="en-US" sz="1600" dirty="0" smtClean="0"/>
              <a:t>サーバーを構築するか、そのようなクラウド型 </a:t>
            </a:r>
            <a:r>
              <a:rPr lang="en-US" altLang="ja-JP" sz="1600" dirty="0" smtClean="0"/>
              <a:t>DNS </a:t>
            </a:r>
            <a:r>
              <a:rPr lang="ja-JP" altLang="en-US" sz="1600" dirty="0" smtClean="0"/>
              <a:t>サービスを利用する必要がある。たとえば、</a:t>
            </a:r>
            <a:r>
              <a:rPr lang="en-US" altLang="ja-JP" sz="1600" dirty="0" smtClean="0"/>
              <a:t>AWS Route 53 </a:t>
            </a:r>
            <a:r>
              <a:rPr lang="ja-JP" altLang="en-US" sz="1600" dirty="0" smtClean="0"/>
              <a:t>等が、死活監視による自動切り替え機能を有するクラウド型 </a:t>
            </a:r>
            <a:r>
              <a:rPr lang="en-US" altLang="ja-JP" sz="1600" dirty="0" smtClean="0"/>
              <a:t>DNS </a:t>
            </a:r>
            <a:r>
              <a:rPr lang="ja-JP" altLang="en-US" sz="1600" dirty="0" smtClean="0"/>
              <a:t>サービスとして人気がある。</a:t>
            </a:r>
            <a:r>
              <a:rPr lang="en-US" altLang="ja-JP" sz="1600" dirty="0" smtClean="0"/>
              <a:t>(</a:t>
            </a:r>
            <a:r>
              <a:rPr lang="ja-JP" altLang="en-US" sz="1600" dirty="0" smtClean="0"/>
              <a:t>当該 </a:t>
            </a:r>
            <a:r>
              <a:rPr lang="en-US" altLang="ja-JP" sz="1600" dirty="0" smtClean="0"/>
              <a:t>DNS </a:t>
            </a:r>
            <a:r>
              <a:rPr lang="ja-JP" altLang="en-US" sz="1600" dirty="0" smtClean="0"/>
              <a:t>サービスを特別に推奨するものではない。</a:t>
            </a:r>
            <a:r>
              <a:rPr lang="en-US" altLang="ja-JP" sz="1600" dirty="0" smtClean="0"/>
              <a:t>) </a:t>
            </a:r>
            <a:r>
              <a:rPr lang="ja-JP" altLang="en-US" sz="1600" dirty="0" smtClean="0"/>
              <a:t>この方法は極めて低コストで済むが、課題は、</a:t>
            </a:r>
            <a:r>
              <a:rPr lang="en-US" altLang="ja-JP" sz="1600" dirty="0" smtClean="0"/>
              <a:t>DNS </a:t>
            </a:r>
            <a:r>
              <a:rPr lang="ja-JP" altLang="en-US" sz="1600" dirty="0" smtClean="0"/>
              <a:t>の </a:t>
            </a:r>
            <a:r>
              <a:rPr lang="en-US" altLang="ja-JP" sz="1600" dirty="0" smtClean="0"/>
              <a:t>TTL (Time To Live) </a:t>
            </a:r>
            <a:r>
              <a:rPr lang="ja-JP" altLang="en-US" sz="1600" dirty="0" smtClean="0"/>
              <a:t>の経過まで</a:t>
            </a:r>
            <a:r>
              <a:rPr lang="en-US" altLang="ja-JP" sz="1600" dirty="0"/>
              <a:t> </a:t>
            </a:r>
            <a:r>
              <a:rPr lang="en-US" altLang="ja-JP" sz="1600" dirty="0" smtClean="0"/>
              <a:t>A </a:t>
            </a:r>
            <a:r>
              <a:rPr lang="ja-JP" altLang="en-US" sz="1600" dirty="0" smtClean="0"/>
              <a:t>レコードの内容がクライアントやユーザーの近くの </a:t>
            </a:r>
            <a:r>
              <a:rPr lang="en-US" altLang="ja-JP" sz="1600" dirty="0" smtClean="0"/>
              <a:t>DNS </a:t>
            </a:r>
            <a:r>
              <a:rPr lang="ja-JP" altLang="en-US" sz="1600" dirty="0" smtClean="0"/>
              <a:t>サーバーでキャッシュされてしまい、</a:t>
            </a:r>
            <a:r>
              <a:rPr lang="en-US" altLang="ja-JP" sz="1600" dirty="0" smtClean="0"/>
              <a:t>TTL </a:t>
            </a:r>
            <a:r>
              <a:rPr lang="ja-JP" altLang="en-US" sz="1600" dirty="0" smtClean="0"/>
              <a:t>を </a:t>
            </a:r>
            <a:r>
              <a:rPr lang="en-US" altLang="ja-JP" sz="1600" dirty="0" smtClean="0"/>
              <a:t>1 </a:t>
            </a:r>
            <a:r>
              <a:rPr lang="ja-JP" altLang="en-US" sz="1600" dirty="0" smtClean="0"/>
              <a:t>分に設定しても、数分間かかる場合があり、かつ、その高度な </a:t>
            </a:r>
            <a:r>
              <a:rPr lang="en-US" altLang="ja-JP" sz="1600" dirty="0" smtClean="0"/>
              <a:t>DNS </a:t>
            </a:r>
            <a:r>
              <a:rPr lang="ja-JP" altLang="en-US" sz="1600" dirty="0" smtClean="0"/>
              <a:t>サービスがダウンしてしまった場合 </a:t>
            </a:r>
            <a:r>
              <a:rPr lang="en-US" altLang="ja-JP" sz="1600" dirty="0" smtClean="0"/>
              <a:t>(</a:t>
            </a:r>
            <a:r>
              <a:rPr lang="ja-JP" altLang="en-US" sz="1600" dirty="0" smtClean="0"/>
              <a:t>例</a:t>
            </a:r>
            <a:r>
              <a:rPr lang="en-US" altLang="ja-JP" sz="1600" dirty="0" smtClean="0"/>
              <a:t>: AWS Route 53 </a:t>
            </a:r>
            <a:r>
              <a:rPr lang="ja-JP" altLang="en-US" sz="1600" dirty="0" smtClean="0"/>
              <a:t>の障害</a:t>
            </a:r>
            <a:r>
              <a:rPr lang="en-US" altLang="ja-JP" sz="1600" dirty="0" smtClean="0"/>
              <a:t>) </a:t>
            </a:r>
            <a:r>
              <a:rPr lang="ja-JP" altLang="en-US" sz="1600" dirty="0" smtClean="0"/>
              <a:t>は本システムもダウンしてしまうことである。</a:t>
            </a:r>
            <a:endParaRPr lang="en-US" altLang="ja-JP" sz="1600" dirty="0" smtClean="0"/>
          </a:p>
          <a:p>
            <a:pPr lvl="1">
              <a:lnSpc>
                <a:spcPct val="110000"/>
              </a:lnSpc>
            </a:pPr>
            <a:r>
              <a:rPr lang="ja-JP" altLang="en-US" sz="1600" dirty="0" smtClean="0"/>
              <a:t>手法 </a:t>
            </a:r>
            <a:r>
              <a:rPr lang="en-US" altLang="ja-JP" sz="1600" dirty="0" smtClean="0"/>
              <a:t>5. </a:t>
            </a:r>
            <a:r>
              <a:rPr lang="ja-JP" altLang="en-US" sz="1600" dirty="0" smtClean="0"/>
              <a:t>ロードバランサを利用する。しかしながら、ロードバランサというものは色々な種類や実装のものがあり、実装が脆弱であったり、シン・テレワークシステムの </a:t>
            </a:r>
            <a:r>
              <a:rPr lang="en-US" altLang="ja-JP" sz="1600" dirty="0" smtClean="0"/>
              <a:t>Web </a:t>
            </a:r>
            <a:r>
              <a:rPr lang="ja-JP" altLang="en-US" sz="1600" dirty="0" smtClean="0"/>
              <a:t>サーバーとの間での親和性が十分でないケースもある。できるだけ、手法 </a:t>
            </a:r>
            <a:r>
              <a:rPr lang="en-US" altLang="ja-JP" sz="1600" dirty="0" smtClean="0"/>
              <a:t>1 </a:t>
            </a:r>
            <a:r>
              <a:rPr lang="ja-JP" altLang="en-US" sz="1600" dirty="0" smtClean="0"/>
              <a:t>～ </a:t>
            </a:r>
            <a:r>
              <a:rPr lang="en-US" altLang="ja-JP" sz="1600" dirty="0" smtClean="0"/>
              <a:t>4 </a:t>
            </a:r>
            <a:r>
              <a:rPr lang="ja-JP" altLang="en-US" sz="1600" dirty="0" smtClean="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smtClean="0"/>
              <a:t>9-14. HTML5 </a:t>
            </a:r>
            <a:r>
              <a:rPr lang="ja-JP" altLang="en-US" sz="3600" dirty="0" smtClean="0"/>
              <a:t>版 </a:t>
            </a:r>
            <a:r>
              <a:rPr lang="en-US" altLang="ja-JP" sz="3600" dirty="0" smtClean="0"/>
              <a:t>Web </a:t>
            </a:r>
            <a:r>
              <a:rPr lang="ja-JP" altLang="en-US" sz="3600" dirty="0" smtClean="0"/>
              <a:t>クライアント用 </a:t>
            </a:r>
            <a:r>
              <a:rPr lang="en-US" altLang="ja-JP" sz="3600" dirty="0" smtClean="0"/>
              <a:t>Web </a:t>
            </a:r>
            <a:r>
              <a:rPr lang="ja-JP" altLang="en-US" sz="3600" dirty="0" smtClean="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err="1" smtClean="0"/>
              <a:t>Config</a:t>
            </a:r>
            <a:r>
              <a:rPr lang="en-US" altLang="ja-JP" dirty="0" smtClean="0"/>
              <a:t> </a:t>
            </a:r>
            <a:r>
              <a:rPr lang="ja-JP" altLang="en-US" dirty="0" smtClean="0"/>
              <a:t>ファイル「</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/Local/</a:t>
            </a:r>
            <a:r>
              <a:rPr lang="en-US" altLang="ja-JP" dirty="0" err="1" smtClean="0"/>
              <a:t>App_IPA.App.ThinWebClientApp</a:t>
            </a:r>
            <a:r>
              <a:rPr lang="en-US" altLang="ja-JP" dirty="0" smtClean="0"/>
              <a:t>/</a:t>
            </a:r>
            <a:r>
              <a:rPr lang="en-US" altLang="ja-JP" dirty="0" err="1" smtClean="0"/>
              <a:t>Config</a:t>
            </a:r>
            <a:r>
              <a:rPr lang="en-US" altLang="ja-JP" dirty="0" smtClean="0"/>
              <a:t>/</a:t>
            </a:r>
            <a:r>
              <a:rPr lang="en-US" altLang="ja-JP" dirty="0" err="1" smtClean="0"/>
              <a:t>ThinWebClient.json</a:t>
            </a:r>
            <a:r>
              <a:rPr kumimoji="1" lang="ja-JP" altLang="en-US" dirty="0" smtClean="0"/>
              <a:t>」の「</a:t>
            </a:r>
            <a:r>
              <a:rPr lang="en-US" altLang="ja-JP" dirty="0" err="1" smtClean="0"/>
              <a:t>CookieEncryptPassword</a:t>
            </a:r>
            <a:r>
              <a:rPr lang="ja-JP" altLang="en-US" dirty="0" smtClean="0"/>
              <a:t>」は、デフォルトで </a:t>
            </a:r>
            <a:r>
              <a:rPr lang="en-US" altLang="ja-JP" dirty="0" smtClean="0"/>
              <a:t>"pLkw4jkN8YxcD54AJ2rVvaD3sdnJEzMN" </a:t>
            </a:r>
            <a:r>
              <a:rPr lang="ja-JP" altLang="en-US" dirty="0" smtClean="0"/>
              <a:t>という文字列となっている。</a:t>
            </a:r>
            <a:endParaRPr lang="en-US" altLang="ja-JP" dirty="0" smtClean="0"/>
          </a:p>
          <a:p>
            <a:pPr>
              <a:lnSpc>
                <a:spcPct val="110000"/>
              </a:lnSpc>
            </a:pPr>
            <a:r>
              <a:rPr kumimoji="1" lang="ja-JP" altLang="en-US" dirty="0" smtClean="0"/>
              <a:t>これは、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クライアントのユーザーブラウザに保存される各種の重要な </a:t>
            </a:r>
            <a:r>
              <a:rPr kumimoji="1" lang="en-US" altLang="ja-JP" dirty="0" smtClean="0"/>
              <a:t>Cookie </a:t>
            </a:r>
            <a:r>
              <a:rPr kumimoji="1" lang="ja-JP" altLang="en-US" dirty="0" smtClean="0"/>
              <a:t>文字列を暗号化するためのキーである。仮に攻撃者がユーザーの </a:t>
            </a:r>
            <a:r>
              <a:rPr kumimoji="1" lang="en-US" altLang="ja-JP" dirty="0" smtClean="0"/>
              <a:t>Web </a:t>
            </a:r>
            <a:r>
              <a:rPr kumimoji="1" lang="ja-JP" altLang="en-US" dirty="0" smtClean="0"/>
              <a:t>ブラウザの </a:t>
            </a:r>
            <a:r>
              <a:rPr kumimoji="1" lang="en-US" altLang="ja-JP" dirty="0" smtClean="0"/>
              <a:t>Cookie </a:t>
            </a:r>
            <a:r>
              <a:rPr kumimoji="1" lang="ja-JP" altLang="en-US" dirty="0" smtClean="0"/>
              <a:t>データを奪取した場合でも、キー文字列を知らない攻撃者は、その内容を復号化することが困難である。</a:t>
            </a:r>
          </a:p>
          <a:p>
            <a:pPr>
              <a:lnSpc>
                <a:spcPct val="110000"/>
              </a:lnSpc>
            </a:pPr>
            <a:r>
              <a:rPr kumimoji="1" lang="ja-JP" altLang="en-US" dirty="0" smtClean="0"/>
              <a:t>セキュリティ上の観点から、この </a:t>
            </a:r>
            <a:r>
              <a:rPr lang="en-US" altLang="ja-JP" dirty="0" err="1" smtClean="0"/>
              <a:t>CookieEncryptPassword</a:t>
            </a:r>
            <a:r>
              <a:rPr lang="en-US" altLang="ja-JP" dirty="0" smtClean="0"/>
              <a:t> </a:t>
            </a:r>
            <a:r>
              <a:rPr lang="ja-JP" altLang="en-US" dirty="0" smtClean="0"/>
              <a:t>の値を別の任意の文字列に変更することができる。この場合は、複数台の </a:t>
            </a:r>
            <a:r>
              <a:rPr lang="en-US" altLang="ja-JP" dirty="0" smtClean="0"/>
              <a:t>HTML5 </a:t>
            </a:r>
            <a:r>
              <a:rPr lang="ja-JP" altLang="en-US" dirty="0" smtClean="0"/>
              <a:t>版 </a:t>
            </a:r>
            <a:r>
              <a:rPr lang="en-US" altLang="ja-JP" dirty="0" smtClean="0"/>
              <a:t>Web </a:t>
            </a:r>
            <a:r>
              <a:rPr lang="ja-JP" altLang="en-US" dirty="0" smtClean="0"/>
              <a:t>クライアント用 </a:t>
            </a:r>
            <a:r>
              <a:rPr lang="en-US" altLang="ja-JP" dirty="0" smtClean="0"/>
              <a:t>Web </a:t>
            </a:r>
            <a:r>
              <a:rPr lang="ja-JP" altLang="en-US" dirty="0" smtClean="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 </a:t>
            </a:r>
            <a:r>
              <a:rPr lang="en-US" altLang="ja-JP" sz="3200" dirty="0" err="1" smtClean="0"/>
              <a:t>CookieEncryptPassword</a:t>
            </a:r>
            <a:r>
              <a:rPr lang="en-US" altLang="ja-JP" sz="3200" dirty="0" smtClean="0"/>
              <a:t> </a:t>
            </a:r>
            <a:r>
              <a:rPr lang="ja-JP" altLang="en-US" sz="3200" dirty="0" smtClean="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smtClean="0"/>
              <a:t>なお、上記の </a:t>
            </a:r>
            <a:r>
              <a:rPr kumimoji="1" lang="en-US" altLang="ja-JP" sz="1200" dirty="0" smtClean="0"/>
              <a:t>"</a:t>
            </a:r>
            <a:r>
              <a:rPr kumimoji="1" lang="en-US" altLang="ja-JP" sz="1200" dirty="0" err="1" smtClean="0"/>
              <a:t>CookieDomainName</a:t>
            </a:r>
            <a:r>
              <a:rPr kumimoji="1" lang="en-US" altLang="ja-JP" sz="1200" dirty="0" smtClean="0"/>
              <a:t>" </a:t>
            </a:r>
            <a:r>
              <a:rPr kumimoji="1" lang="ja-JP" altLang="en-US" sz="1200" dirty="0" smtClean="0"/>
              <a:t>は、</a:t>
            </a:r>
            <a:r>
              <a:rPr kumimoji="1" lang="en-US" altLang="ja-JP" sz="1200" dirty="0" smtClean="0"/>
              <a:t>Cookie</a:t>
            </a:r>
            <a:r>
              <a:rPr kumimoji="1" lang="ja-JP" altLang="en-US" sz="1200" dirty="0" smtClean="0"/>
              <a:t> をユーザーの </a:t>
            </a:r>
            <a:r>
              <a:rPr kumimoji="1" lang="en-US" altLang="ja-JP" sz="1200" dirty="0" smtClean="0"/>
              <a:t>Web </a:t>
            </a:r>
            <a:r>
              <a:rPr kumimoji="1" lang="ja-JP" altLang="en-US" sz="1200" dirty="0" smtClean="0"/>
              <a:t>ブラウザに返すときのドメイン有効範囲を指定可能なものである。標準では </a:t>
            </a:r>
            <a:r>
              <a:rPr kumimoji="1" lang="en-US" altLang="ja-JP" sz="1200" dirty="0" smtClean="0"/>
              <a:t>"" = </a:t>
            </a:r>
            <a:r>
              <a:rPr kumimoji="1" lang="ja-JP" altLang="en-US" sz="1200" dirty="0" smtClean="0"/>
              <a:t>未指定を意味し、</a:t>
            </a:r>
            <a:r>
              <a:rPr kumimoji="1" lang="en-US" altLang="ja-JP" sz="1200" dirty="0" smtClean="0"/>
              <a:t>Web </a:t>
            </a:r>
            <a:r>
              <a:rPr kumimoji="1" lang="ja-JP" altLang="en-US" sz="1200" dirty="0" smtClean="0"/>
              <a:t>ブラウザの挙動に委ねる </a:t>
            </a:r>
            <a:r>
              <a:rPr kumimoji="1" lang="en-US" altLang="ja-JP" sz="1200" dirty="0" smtClean="0"/>
              <a:t>(</a:t>
            </a:r>
            <a:r>
              <a:rPr kumimoji="1" lang="ja-JP" altLang="en-US" sz="1200" dirty="0" smtClean="0"/>
              <a:t>通常、</a:t>
            </a:r>
            <a:r>
              <a:rPr kumimoji="1" lang="en-US" altLang="ja-JP" sz="1200" dirty="0" smtClean="0"/>
              <a:t>Cookie </a:t>
            </a:r>
            <a:r>
              <a:rPr kumimoji="1" lang="ja-JP" altLang="en-US" sz="1200" dirty="0" smtClean="0"/>
              <a:t>保存時と同一の </a:t>
            </a:r>
            <a:r>
              <a:rPr kumimoji="1" lang="en-US" altLang="ja-JP" sz="1200" dirty="0" smtClean="0"/>
              <a:t>FQDN </a:t>
            </a:r>
            <a:r>
              <a:rPr kumimoji="1" lang="ja-JP" altLang="en-US" sz="1200" dirty="0" smtClean="0"/>
              <a:t>名を有するサーバーにアクセスする際のみ </a:t>
            </a:r>
            <a:r>
              <a:rPr kumimoji="1" lang="en-US" altLang="ja-JP" sz="1200" dirty="0" smtClean="0"/>
              <a:t>Cookie </a:t>
            </a:r>
            <a:r>
              <a:rPr kumimoji="1" lang="ja-JP" altLang="en-US" sz="1200" dirty="0" smtClean="0"/>
              <a:t>が利用される</a:t>
            </a:r>
            <a:r>
              <a:rPr kumimoji="1" lang="en-US" altLang="ja-JP" sz="1200" dirty="0" smtClean="0"/>
              <a:t>)</a:t>
            </a:r>
            <a:r>
              <a:rPr kumimoji="1" lang="ja-JP" altLang="en-US" sz="1200" dirty="0" err="1" smtClean="0"/>
              <a:t>。</a:t>
            </a:r>
            <a:r>
              <a:rPr kumimoji="1" lang="ja-JP" altLang="en-US" sz="1200" dirty="0" smtClean="0"/>
              <a:t>もし、同一の親ドメイン内で複数の </a:t>
            </a:r>
            <a:r>
              <a:rPr kumimoji="1" lang="en-US" altLang="ja-JP" sz="1200" dirty="0" smtClean="0"/>
              <a:t>FQDN </a:t>
            </a:r>
            <a:r>
              <a:rPr kumimoji="1" lang="ja-JP" altLang="en-US" sz="1200" dirty="0" smtClean="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サーバーを稼働させる場合 </a:t>
            </a:r>
            <a:r>
              <a:rPr lang="en-US" altLang="ja-JP" sz="1200" dirty="0" smtClean="0"/>
              <a:t>(</a:t>
            </a:r>
            <a:r>
              <a:rPr lang="ja-JP" altLang="en-US" sz="1200" dirty="0"/>
              <a:t>「</a:t>
            </a:r>
            <a:r>
              <a:rPr lang="en-US" altLang="ja-JP" sz="1200" dirty="0"/>
              <a:t>9-14</a:t>
            </a:r>
            <a:r>
              <a:rPr lang="ja-JP" altLang="en-US" sz="1200" dirty="0"/>
              <a:t>」 の「手法 </a:t>
            </a:r>
            <a:r>
              <a:rPr lang="en-US" altLang="ja-JP" sz="1200" dirty="0"/>
              <a:t>1</a:t>
            </a:r>
            <a:r>
              <a:rPr lang="ja-JP" altLang="en-US" sz="1200" dirty="0" smtClean="0"/>
              <a:t>」 の場合等</a:t>
            </a:r>
            <a:r>
              <a:rPr lang="en-US" altLang="ja-JP" sz="1200" dirty="0" smtClean="0"/>
              <a:t>) </a:t>
            </a:r>
            <a:r>
              <a:rPr lang="ja-JP" altLang="en-US" sz="1200" dirty="0" smtClean="0"/>
              <a:t>で、かつ、</a:t>
            </a:r>
            <a:r>
              <a:rPr lang="en-US" altLang="ja-JP" sz="1200" dirty="0" smtClean="0"/>
              <a:t>Cookie </a:t>
            </a:r>
            <a:r>
              <a:rPr lang="ja-JP" altLang="en-US" sz="1200" dirty="0" smtClean="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smtClean="0"/>
              <a:t>10-9B. </a:t>
            </a:r>
            <a:r>
              <a:rPr kumimoji="1" lang="ja-JP" altLang="en-US" sz="3200" dirty="0" smtClean="0"/>
              <a:t>消費しているリソースの状況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 </a:t>
            </a:r>
            <a:r>
              <a:rPr kumimoji="1" lang="en-US" altLang="ja-JP" sz="3200" dirty="0" smtClean="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smtClean="0"/>
              <a:t>クライアントの画面転送通信は、</a:t>
            </a:r>
            <a:r>
              <a:rPr lang="en-US" altLang="ja-JP" dirty="0" err="1" smtClean="0"/>
              <a:t>WebSocket</a:t>
            </a:r>
            <a:r>
              <a:rPr lang="en-US" altLang="ja-JP" dirty="0" smtClean="0"/>
              <a:t> </a:t>
            </a:r>
            <a:r>
              <a:rPr lang="ja-JP" altLang="en-US" dirty="0" smtClean="0"/>
              <a:t>を用いて中継ゲートウェイシステム経由で通信される。したがって、上記の「</a:t>
            </a:r>
            <a:r>
              <a:rPr lang="en-US" altLang="ja-JP" dirty="0" smtClean="0"/>
              <a:t>WAN </a:t>
            </a:r>
            <a:r>
              <a:rPr lang="ja-JP" altLang="en-US" dirty="0" smtClean="0"/>
              <a:t>側ポートのトラフィック」は、ほとんど、ユーザーが </a:t>
            </a:r>
            <a:r>
              <a:rPr lang="en-US" altLang="ja-JP" dirty="0"/>
              <a:t>HTML5 </a:t>
            </a:r>
            <a:r>
              <a:rPr lang="ja-JP" altLang="en-US" dirty="0"/>
              <a:t>版 </a:t>
            </a:r>
            <a:r>
              <a:rPr lang="en-US" altLang="ja-JP" dirty="0"/>
              <a:t>Web </a:t>
            </a:r>
            <a:r>
              <a:rPr lang="ja-JP" altLang="en-US" dirty="0"/>
              <a:t>クライアント</a:t>
            </a:r>
            <a:r>
              <a:rPr lang="ja-JP" altLang="en-US" dirty="0" smtClean="0"/>
              <a:t>の </a:t>
            </a:r>
            <a:r>
              <a:rPr lang="en-US" altLang="ja-JP" dirty="0" smtClean="0"/>
              <a:t>URL </a:t>
            </a:r>
            <a:r>
              <a:rPr lang="ja-JP" altLang="en-US" dirty="0" smtClean="0"/>
              <a:t>にアクセスした際に巨大な </a:t>
            </a:r>
            <a:r>
              <a:rPr lang="en-US" altLang="ja-JP" dirty="0" smtClean="0"/>
              <a:t>JavaScript (</a:t>
            </a:r>
            <a:r>
              <a:rPr lang="ja-JP" altLang="en-US" dirty="0" smtClean="0"/>
              <a:t>数 </a:t>
            </a:r>
            <a:r>
              <a:rPr lang="en-US" altLang="ja-JP" dirty="0" err="1" smtClean="0"/>
              <a:t>MBytes</a:t>
            </a:r>
            <a:r>
              <a:rPr lang="en-US" altLang="ja-JP" dirty="0"/>
              <a:t> </a:t>
            </a:r>
            <a:r>
              <a:rPr lang="ja-JP" altLang="en-US" dirty="0" smtClean="0"/>
              <a:t>ある</a:t>
            </a:r>
            <a:r>
              <a:rPr lang="en-US" altLang="ja-JP" dirty="0" smtClean="0"/>
              <a:t>) </a:t>
            </a:r>
            <a:r>
              <a:rPr lang="ja-JP" altLang="en-US" dirty="0" smtClean="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2522537" y="2113635"/>
            <a:ext cx="6160355" cy="2515898"/>
          </a:xfrm>
          <a:prstGeom prst="rect">
            <a:avLst/>
          </a:prstGeom>
          <a:ln w="9525">
            <a:solidFill>
              <a:schemeClr val="tx1"/>
            </a:solidFill>
          </a:ln>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644"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beta8preview3</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beta8preview3</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コントローラのソースコードを改造する場合の手順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ja-JP" altLang="en-US" sz="2400" dirty="0" smtClean="0"/>
              <a:t>の使い方。</a:t>
            </a:r>
            <a:r>
              <a:rPr kumimoji="1" lang="en-US" altLang="ja-JP" sz="2400" dirty="0" smtClean="0"/>
              <a:t>(</a:t>
            </a:r>
            <a:r>
              <a:rPr kumimoji="1" lang="ja-JP" altLang="en-US" sz="2400" dirty="0" smtClean="0"/>
              <a:t>本マニュアルの例のとおり </a:t>
            </a:r>
            <a:r>
              <a:rPr kumimoji="1" lang="en-US" altLang="ja-JP" sz="2400" dirty="0" smtClean="0"/>
              <a:t>AWS </a:t>
            </a:r>
            <a:r>
              <a:rPr kumimoji="1" lang="ja-JP" altLang="en-US" sz="2400" dirty="0" smtClean="0"/>
              <a:t>を利用してシステムを構築してみる場合</a:t>
            </a:r>
            <a:r>
              <a:rPr kumimoji="1" lang="en-US" altLang="ja-JP" sz="2400" dirty="0" smtClean="0"/>
              <a:t>)</a:t>
            </a:r>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3B-2. AWS </a:t>
            </a:r>
            <a:r>
              <a:rPr kumimoji="1" lang="ja-JP" altLang="en-US" sz="3200" dirty="0" smtClean="0"/>
              <a:t>の </a:t>
            </a:r>
            <a:r>
              <a:rPr lang="en-US" altLang="ja-JP" sz="3200" dirty="0" smtClean="0"/>
              <a:t>Windows Server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a:t>
            </a:r>
            <a:r>
              <a:rPr lang="en-US" altLang="ja-JP" dirty="0" smtClean="0"/>
              <a:t>2022 </a:t>
            </a:r>
            <a:r>
              <a:rPr lang="en-US" altLang="ja-JP" dirty="0"/>
              <a:t>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stretch>
            <a:fillRect/>
          </a:stretch>
        </p:blipFill>
        <p:spPr>
          <a:xfrm>
            <a:off x="2522537" y="2113635"/>
            <a:ext cx="6160355" cy="2515898"/>
          </a:xfrm>
          <a:prstGeom prst="rect">
            <a:avLst/>
          </a:prstGeom>
          <a:ln w="9525">
            <a:solidFill>
              <a:schemeClr val="tx1"/>
            </a:solidFill>
          </a:ln>
        </p:spPr>
      </p:pic>
      <p:sp>
        <p:nvSpPr>
          <p:cNvPr id="17" name="正方形/長方形 16"/>
          <p:cNvSpPr/>
          <p:nvPr/>
        </p:nvSpPr>
        <p:spPr>
          <a:xfrm>
            <a:off x="4138753" y="3613532"/>
            <a:ext cx="3379647" cy="9290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594735" y="3695157"/>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beta8preview3</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smtClean="0"/>
              <a:t>コマンドプロンプト</a:t>
            </a:r>
            <a:r>
              <a:rPr kumimoji="1" lang="ja-JP" altLang="en-US" sz="1600" dirty="0" smtClean="0"/>
              <a:t>で上記のようにテスト実行を開始した状態で、手元の端末等、インターネットに接続された任意の端末で、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beta8preview3</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lang="ja-JP" altLang="en-US" dirty="0"/>
              <a:t>同時接続可能</a:t>
            </a:r>
            <a:r>
              <a:rPr kumimoji="1" lang="ja-JP" altLang="en-US" dirty="0" smtClean="0"/>
              <a:t>。</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kumimoji="1" lang="ja-JP" altLang="en-US" dirty="0" smtClean="0"/>
              <a:t>冗長化とスケーラビリティの機能なし</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beta8preview3</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10691</TotalTime>
  <Words>65560</Words>
  <Application>Microsoft Office PowerPoint</Application>
  <PresentationFormat>ワイド画面</PresentationFormat>
  <Paragraphs>3457</Paragraphs>
  <Slides>270</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270</vt:i4>
      </vt:variant>
    </vt:vector>
  </HeadingPairs>
  <TitlesOfParts>
    <vt:vector size="282"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4039</cp:revision>
  <dcterms:created xsi:type="dcterms:W3CDTF">2017-10-22T02:50:05Z</dcterms:created>
  <dcterms:modified xsi:type="dcterms:W3CDTF">2021-09-22T06:42:53Z</dcterms:modified>
</cp:coreProperties>
</file>